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2" r:id="rId1"/>
    <p:sldMasterId id="2147483683" r:id="rId2"/>
  </p:sldMasterIdLst>
  <p:notesMasterIdLst>
    <p:notesMasterId r:id="rId22"/>
  </p:notesMasterIdLst>
  <p:sldIdLst>
    <p:sldId id="256" r:id="rId3"/>
    <p:sldId id="272" r:id="rId4"/>
    <p:sldId id="258" r:id="rId5"/>
    <p:sldId id="259" r:id="rId6"/>
    <p:sldId id="263" r:id="rId7"/>
    <p:sldId id="260" r:id="rId8"/>
    <p:sldId id="264" r:id="rId9"/>
    <p:sldId id="261" r:id="rId10"/>
    <p:sldId id="265" r:id="rId11"/>
    <p:sldId id="273" r:id="rId12"/>
    <p:sldId id="274" r:id="rId13"/>
    <p:sldId id="266" r:id="rId14"/>
    <p:sldId id="267" r:id="rId15"/>
    <p:sldId id="268" r:id="rId16"/>
    <p:sldId id="269" r:id="rId17"/>
    <p:sldId id="270" r:id="rId18"/>
    <p:sldId id="271" r:id="rId19"/>
    <p:sldId id="275" r:id="rId20"/>
    <p:sldId id="262"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39C9681-EF3F-49CC-9A27-C335189C09B4}">
  <a:tblStyle styleId="{139C9681-EF3F-49CC-9A27-C335189C09B4}"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940" y="6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64e40c66d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64e40c66d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10</a:t>
            </a:fld>
            <a:endParaRPr/>
          </a:p>
        </p:txBody>
      </p:sp>
    </p:spTree>
    <p:extLst>
      <p:ext uri="{BB962C8B-B14F-4D97-AF65-F5344CB8AC3E}">
        <p14:creationId xmlns:p14="http://schemas.microsoft.com/office/powerpoint/2010/main" val="3046723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11</a:t>
            </a:fld>
            <a:endParaRPr/>
          </a:p>
        </p:txBody>
      </p:sp>
    </p:spTree>
    <p:extLst>
      <p:ext uri="{BB962C8B-B14F-4D97-AF65-F5344CB8AC3E}">
        <p14:creationId xmlns:p14="http://schemas.microsoft.com/office/powerpoint/2010/main" val="37107679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12</a:t>
            </a:fld>
            <a:endParaRPr/>
          </a:p>
        </p:txBody>
      </p:sp>
    </p:spTree>
    <p:extLst>
      <p:ext uri="{BB962C8B-B14F-4D97-AF65-F5344CB8AC3E}">
        <p14:creationId xmlns:p14="http://schemas.microsoft.com/office/powerpoint/2010/main" val="36996291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13</a:t>
            </a:fld>
            <a:endParaRPr/>
          </a:p>
        </p:txBody>
      </p:sp>
    </p:spTree>
    <p:extLst>
      <p:ext uri="{BB962C8B-B14F-4D97-AF65-F5344CB8AC3E}">
        <p14:creationId xmlns:p14="http://schemas.microsoft.com/office/powerpoint/2010/main" val="30747406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14</a:t>
            </a:fld>
            <a:endParaRPr/>
          </a:p>
        </p:txBody>
      </p:sp>
    </p:spTree>
    <p:extLst>
      <p:ext uri="{BB962C8B-B14F-4D97-AF65-F5344CB8AC3E}">
        <p14:creationId xmlns:p14="http://schemas.microsoft.com/office/powerpoint/2010/main" val="3982379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15</a:t>
            </a:fld>
            <a:endParaRPr/>
          </a:p>
        </p:txBody>
      </p:sp>
    </p:spTree>
    <p:extLst>
      <p:ext uri="{BB962C8B-B14F-4D97-AF65-F5344CB8AC3E}">
        <p14:creationId xmlns:p14="http://schemas.microsoft.com/office/powerpoint/2010/main" val="510424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16</a:t>
            </a:fld>
            <a:endParaRPr/>
          </a:p>
        </p:txBody>
      </p:sp>
    </p:spTree>
    <p:extLst>
      <p:ext uri="{BB962C8B-B14F-4D97-AF65-F5344CB8AC3E}">
        <p14:creationId xmlns:p14="http://schemas.microsoft.com/office/powerpoint/2010/main" val="27263967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17</a:t>
            </a:fld>
            <a:endParaRPr/>
          </a:p>
        </p:txBody>
      </p:sp>
    </p:spTree>
    <p:extLst>
      <p:ext uri="{BB962C8B-B14F-4D97-AF65-F5344CB8AC3E}">
        <p14:creationId xmlns:p14="http://schemas.microsoft.com/office/powerpoint/2010/main" val="2359156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18</a:t>
            </a:fld>
            <a:endParaRPr/>
          </a:p>
        </p:txBody>
      </p:sp>
    </p:spTree>
    <p:extLst>
      <p:ext uri="{BB962C8B-B14F-4D97-AF65-F5344CB8AC3E}">
        <p14:creationId xmlns:p14="http://schemas.microsoft.com/office/powerpoint/2010/main" val="4140133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25afb38825c_2_3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 name="Google Shape;366;g25afb38825c_2_3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7" name="Google Shape;367;g25afb38825c_2_36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64e40c66d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64e40c66d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1884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5afb38825c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g25afb38825c_0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3" name="Google Shape;323;g25afb38825c_0_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64e40c66d7_0_3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8" name="Google Shape;348;g264e40c66d7_0_3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g264e40c66d7_0_3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64e40c66d7_0_3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8" name="Google Shape;348;g264e40c66d7_0_3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g264e40c66d7_0_3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5</a:t>
            </a:fld>
            <a:endParaRPr/>
          </a:p>
        </p:txBody>
      </p:sp>
    </p:spTree>
    <p:extLst>
      <p:ext uri="{BB962C8B-B14F-4D97-AF65-F5344CB8AC3E}">
        <p14:creationId xmlns:p14="http://schemas.microsoft.com/office/powerpoint/2010/main" val="2671807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64e40c66d7_0_3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4" name="Google Shape;354;g264e40c66d7_0_3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5" name="Google Shape;355;g264e40c66d7_0_3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64e40c66d7_0_3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4" name="Google Shape;354;g264e40c66d7_0_3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5" name="Google Shape;355;g264e40c66d7_0_3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7</a:t>
            </a:fld>
            <a:endParaRPr/>
          </a:p>
        </p:txBody>
      </p:sp>
    </p:spTree>
    <p:extLst>
      <p:ext uri="{BB962C8B-B14F-4D97-AF65-F5344CB8AC3E}">
        <p14:creationId xmlns:p14="http://schemas.microsoft.com/office/powerpoint/2010/main" val="3023512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9</a:t>
            </a:fld>
            <a:endParaRPr/>
          </a:p>
        </p:txBody>
      </p:sp>
    </p:spTree>
    <p:extLst>
      <p:ext uri="{BB962C8B-B14F-4D97-AF65-F5344CB8AC3E}">
        <p14:creationId xmlns:p14="http://schemas.microsoft.com/office/powerpoint/2010/main" val="3856705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Slide" type="title">
  <p:cSld name="TITLE">
    <p:spTree>
      <p:nvGrpSpPr>
        <p:cNvPr id="1" name="Shape 53"/>
        <p:cNvGrpSpPr/>
        <p:nvPr/>
      </p:nvGrpSpPr>
      <p:grpSpPr>
        <a:xfrm>
          <a:off x="0" y="0"/>
          <a:ext cx="0" cy="0"/>
          <a:chOff x="0" y="0"/>
          <a:chExt cx="0" cy="0"/>
        </a:xfrm>
      </p:grpSpPr>
      <p:pic>
        <p:nvPicPr>
          <p:cNvPr id="54" name="Google Shape;54;p14"/>
          <p:cNvPicPr preferRelativeResize="0"/>
          <p:nvPr/>
        </p:nvPicPr>
        <p:blipFill rotWithShape="1">
          <a:blip r:embed="rId2">
            <a:alphaModFix amt="50000"/>
          </a:blip>
          <a:srcRect l="20621" t="16098" r="16423" b="20941"/>
          <a:stretch/>
        </p:blipFill>
        <p:spPr>
          <a:xfrm>
            <a:off x="-1" y="0"/>
            <a:ext cx="9144001" cy="5143500"/>
          </a:xfrm>
          <a:prstGeom prst="rect">
            <a:avLst/>
          </a:prstGeom>
          <a:noFill/>
          <a:ln>
            <a:noFill/>
          </a:ln>
        </p:spPr>
      </p:pic>
      <p:sp>
        <p:nvSpPr>
          <p:cNvPr id="55" name="Google Shape;55;p14"/>
          <p:cNvSpPr txBox="1">
            <a:spLocks noGrp="1"/>
          </p:cNvSpPr>
          <p:nvPr>
            <p:ph type="ctrTitle"/>
          </p:nvPr>
        </p:nvSpPr>
        <p:spPr>
          <a:xfrm>
            <a:off x="1925050" y="1395763"/>
            <a:ext cx="5429100" cy="997800"/>
          </a:xfrm>
          <a:prstGeom prst="rect">
            <a:avLst/>
          </a:prstGeom>
          <a:noFill/>
          <a:ln>
            <a:noFill/>
          </a:ln>
        </p:spPr>
        <p:txBody>
          <a:bodyPr spcFirstLastPara="1" wrap="square" lIns="0" tIns="0" rIns="0" bIns="0" anchor="b" anchorCtr="0">
            <a:normAutofit/>
          </a:bodyPr>
          <a:lstStyle>
            <a:lvl1pPr lvl="0" algn="ctr">
              <a:lnSpc>
                <a:spcPct val="90000"/>
              </a:lnSpc>
              <a:spcBef>
                <a:spcPts val="0"/>
              </a:spcBef>
              <a:spcAft>
                <a:spcPts val="0"/>
              </a:spcAft>
              <a:buClr>
                <a:schemeClr val="dk1"/>
              </a:buClr>
              <a:buSzPts val="3600"/>
              <a:buFont typeface="Arial"/>
              <a:buNone/>
              <a:defRPr sz="3600" b="1"/>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6" name="Google Shape;56;p14"/>
          <p:cNvSpPr txBox="1">
            <a:spLocks noGrp="1"/>
          </p:cNvSpPr>
          <p:nvPr>
            <p:ph type="subTitle" idx="1"/>
          </p:nvPr>
        </p:nvSpPr>
        <p:spPr>
          <a:xfrm>
            <a:off x="1857375" y="3257550"/>
            <a:ext cx="5429250" cy="273844"/>
          </a:xfrm>
          <a:prstGeom prst="rect">
            <a:avLst/>
          </a:prstGeom>
          <a:noFill/>
          <a:ln>
            <a:noFill/>
          </a:ln>
        </p:spPr>
        <p:txBody>
          <a:bodyPr spcFirstLastPara="1" wrap="square" lIns="0" tIns="0" rIns="0" bIns="0" anchor="t" anchorCtr="0">
            <a:normAutofit/>
          </a:bodyPr>
          <a:lstStyle>
            <a:lvl1pPr lvl="0" algn="ctr">
              <a:lnSpc>
                <a:spcPct val="90000"/>
              </a:lnSpc>
              <a:spcBef>
                <a:spcPts val="800"/>
              </a:spcBef>
              <a:spcAft>
                <a:spcPts val="0"/>
              </a:spcAft>
              <a:buClr>
                <a:schemeClr val="accent1"/>
              </a:buClr>
              <a:buSzPts val="1800"/>
              <a:buNone/>
              <a:defRPr sz="1800" b="0">
                <a:solidFill>
                  <a:schemeClr val="accent1"/>
                </a:solidFill>
                <a:latin typeface="Arial"/>
                <a:ea typeface="Arial"/>
                <a:cs typeface="Arial"/>
                <a:sym typeface="Aria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grpSp>
        <p:nvGrpSpPr>
          <p:cNvPr id="57" name="Google Shape;57;p14"/>
          <p:cNvGrpSpPr/>
          <p:nvPr/>
        </p:nvGrpSpPr>
        <p:grpSpPr>
          <a:xfrm>
            <a:off x="0" y="0"/>
            <a:ext cx="285750" cy="2571750"/>
            <a:chOff x="0" y="0"/>
            <a:chExt cx="381000" cy="3429000"/>
          </a:xfrm>
        </p:grpSpPr>
        <p:sp>
          <p:nvSpPr>
            <p:cNvPr id="58" name="Google Shape;58;p14"/>
            <p:cNvSpPr/>
            <p:nvPr/>
          </p:nvSpPr>
          <p:spPr>
            <a:xfrm>
              <a:off x="0" y="0"/>
              <a:ext cx="381000" cy="3429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9" name="Google Shape;59;p14"/>
            <p:cNvSpPr/>
            <p:nvPr/>
          </p:nvSpPr>
          <p:spPr>
            <a:xfrm>
              <a:off x="0" y="0"/>
              <a:ext cx="381000" cy="3810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pic>
        <p:nvPicPr>
          <p:cNvPr id="60" name="Google Shape;60;p14" descr="A close up of a sign&#10;&#10;Description automatically generated"/>
          <p:cNvPicPr preferRelativeResize="0"/>
          <p:nvPr/>
        </p:nvPicPr>
        <p:blipFill rotWithShape="1">
          <a:blip r:embed="rId3">
            <a:alphaModFix/>
          </a:blip>
          <a:srcRect/>
          <a:stretch/>
        </p:blipFill>
        <p:spPr>
          <a:xfrm>
            <a:off x="2628900" y="552375"/>
            <a:ext cx="1943100" cy="607220"/>
          </a:xfrm>
          <a:prstGeom prst="rect">
            <a:avLst/>
          </a:prstGeom>
          <a:noFill/>
          <a:ln>
            <a:noFill/>
          </a:ln>
        </p:spPr>
      </p:pic>
      <p:sp>
        <p:nvSpPr>
          <p:cNvPr id="61" name="Google Shape;61;p14"/>
          <p:cNvSpPr/>
          <p:nvPr/>
        </p:nvSpPr>
        <p:spPr>
          <a:xfrm rot="5400000">
            <a:off x="7715251" y="3714750"/>
            <a:ext cx="285750" cy="257175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62" name="Google Shape;62;p14"/>
          <p:cNvSpPr/>
          <p:nvPr/>
        </p:nvSpPr>
        <p:spPr>
          <a:xfrm rot="5400000">
            <a:off x="8858251" y="4857750"/>
            <a:ext cx="285750" cy="28575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ody">
  <p:cSld name="Body">
    <p:spTree>
      <p:nvGrpSpPr>
        <p:cNvPr id="1" name="Shape 63"/>
        <p:cNvGrpSpPr/>
        <p:nvPr/>
      </p:nvGrpSpPr>
      <p:grpSpPr>
        <a:xfrm>
          <a:off x="0" y="0"/>
          <a:ext cx="0" cy="0"/>
          <a:chOff x="0" y="0"/>
          <a:chExt cx="0" cy="0"/>
        </a:xfrm>
      </p:grpSpPr>
      <p:grpSp>
        <p:nvGrpSpPr>
          <p:cNvPr id="64" name="Google Shape;64;p15"/>
          <p:cNvGrpSpPr/>
          <p:nvPr/>
        </p:nvGrpSpPr>
        <p:grpSpPr>
          <a:xfrm>
            <a:off x="457200" y="512255"/>
            <a:ext cx="8229601" cy="34289"/>
            <a:chOff x="0" y="990600"/>
            <a:chExt cx="12192001" cy="45719"/>
          </a:xfrm>
        </p:grpSpPr>
        <p:sp>
          <p:nvSpPr>
            <p:cNvPr id="65" name="Google Shape;65;p15"/>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66" name="Google Shape;66;p15"/>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67" name="Google Shape;67;p15"/>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8" name="Google Shape;68;p15"/>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69" name="Google Shape;69;p15"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70" name="Google Shape;70;p15"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71" name="Google Shape;71;p15"/>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End Slide">
  <p:cSld name="End Slide">
    <p:spTree>
      <p:nvGrpSpPr>
        <p:cNvPr id="1" name="Shape 72"/>
        <p:cNvGrpSpPr/>
        <p:nvPr/>
      </p:nvGrpSpPr>
      <p:grpSpPr>
        <a:xfrm>
          <a:off x="0" y="0"/>
          <a:ext cx="0" cy="0"/>
          <a:chOff x="0" y="0"/>
          <a:chExt cx="0" cy="0"/>
        </a:xfrm>
      </p:grpSpPr>
      <p:pic>
        <p:nvPicPr>
          <p:cNvPr id="73" name="Google Shape;73;p16" descr="A store front at day&#10;&#10;Description automatically generated"/>
          <p:cNvPicPr preferRelativeResize="0"/>
          <p:nvPr/>
        </p:nvPicPr>
        <p:blipFill rotWithShape="1">
          <a:blip r:embed="rId2">
            <a:alphaModFix amt="10000"/>
          </a:blip>
          <a:srcRect t="3610" b="21387"/>
          <a:stretch/>
        </p:blipFill>
        <p:spPr>
          <a:xfrm>
            <a:off x="0" y="0"/>
            <a:ext cx="9144000" cy="5143500"/>
          </a:xfrm>
          <a:prstGeom prst="rect">
            <a:avLst/>
          </a:prstGeom>
          <a:noFill/>
          <a:ln>
            <a:noFill/>
          </a:ln>
        </p:spPr>
      </p:pic>
      <p:sp>
        <p:nvSpPr>
          <p:cNvPr id="74" name="Google Shape;74;p16"/>
          <p:cNvSpPr txBox="1">
            <a:spLocks noGrp="1"/>
          </p:cNvSpPr>
          <p:nvPr>
            <p:ph type="ctrTitle"/>
          </p:nvPr>
        </p:nvSpPr>
        <p:spPr>
          <a:xfrm>
            <a:off x="457200" y="2571750"/>
            <a:ext cx="8229600" cy="478633"/>
          </a:xfrm>
          <a:prstGeom prst="rect">
            <a:avLst/>
          </a:prstGeom>
          <a:noFill/>
          <a:ln>
            <a:noFill/>
          </a:ln>
        </p:spPr>
        <p:txBody>
          <a:bodyPr spcFirstLastPara="1" wrap="square" lIns="0" tIns="0" rIns="0" bIns="0" anchor="b" anchorCtr="0">
            <a:noAutofit/>
          </a:bodyPr>
          <a:lstStyle>
            <a:lvl1pPr lvl="0" algn="ctr">
              <a:lnSpc>
                <a:spcPct val="90000"/>
              </a:lnSpc>
              <a:spcBef>
                <a:spcPts val="0"/>
              </a:spcBef>
              <a:spcAft>
                <a:spcPts val="0"/>
              </a:spcAft>
              <a:buClr>
                <a:schemeClr val="dk1"/>
              </a:buClr>
              <a:buSzPts val="2700"/>
              <a:buFont typeface="Arial"/>
              <a:buNone/>
              <a:defRPr sz="2700" b="1"/>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5" name="Google Shape;75;p16"/>
          <p:cNvSpPr txBox="1">
            <a:spLocks noGrp="1"/>
          </p:cNvSpPr>
          <p:nvPr>
            <p:ph type="subTitle" idx="1"/>
          </p:nvPr>
        </p:nvSpPr>
        <p:spPr>
          <a:xfrm>
            <a:off x="2371725" y="3257550"/>
            <a:ext cx="4400550" cy="319088"/>
          </a:xfrm>
          <a:prstGeom prst="rect">
            <a:avLst/>
          </a:prstGeom>
          <a:noFill/>
          <a:ln>
            <a:noFill/>
          </a:ln>
        </p:spPr>
        <p:txBody>
          <a:bodyPr spcFirstLastPara="1" wrap="square" lIns="0" tIns="0" rIns="0" bIns="0" anchor="t" anchorCtr="0">
            <a:normAutofit/>
          </a:bodyPr>
          <a:lstStyle>
            <a:lvl1pPr lvl="0" algn="ctr">
              <a:lnSpc>
                <a:spcPct val="90000"/>
              </a:lnSpc>
              <a:spcBef>
                <a:spcPts val="800"/>
              </a:spcBef>
              <a:spcAft>
                <a:spcPts val="0"/>
              </a:spcAft>
              <a:buClr>
                <a:schemeClr val="accent1"/>
              </a:buClr>
              <a:buSzPts val="1800"/>
              <a:buNone/>
              <a:defRPr sz="1800" b="1">
                <a:solidFill>
                  <a:schemeClr val="accent1"/>
                </a:solidFill>
                <a:latin typeface="Arial"/>
                <a:ea typeface="Arial"/>
                <a:cs typeface="Arial"/>
                <a:sym typeface="Aria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grpSp>
        <p:nvGrpSpPr>
          <p:cNvPr id="76" name="Google Shape;76;p16"/>
          <p:cNvGrpSpPr/>
          <p:nvPr/>
        </p:nvGrpSpPr>
        <p:grpSpPr>
          <a:xfrm rot="5400000">
            <a:off x="1257300" y="744614"/>
            <a:ext cx="57150" cy="2571750"/>
            <a:chOff x="0" y="0"/>
            <a:chExt cx="381000" cy="3429000"/>
          </a:xfrm>
        </p:grpSpPr>
        <p:sp>
          <p:nvSpPr>
            <p:cNvPr id="77" name="Google Shape;77;p16"/>
            <p:cNvSpPr/>
            <p:nvPr/>
          </p:nvSpPr>
          <p:spPr>
            <a:xfrm>
              <a:off x="0" y="0"/>
              <a:ext cx="381000" cy="3429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78" name="Google Shape;78;p16"/>
            <p:cNvSpPr/>
            <p:nvPr/>
          </p:nvSpPr>
          <p:spPr>
            <a:xfrm>
              <a:off x="0" y="0"/>
              <a:ext cx="381000" cy="3810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pic>
        <p:nvPicPr>
          <p:cNvPr id="79" name="Google Shape;79;p16" descr="A close up of a sign&#10;&#10;Description automatically generated"/>
          <p:cNvPicPr preferRelativeResize="0"/>
          <p:nvPr/>
        </p:nvPicPr>
        <p:blipFill rotWithShape="1">
          <a:blip r:embed="rId3">
            <a:alphaModFix/>
          </a:blip>
          <a:srcRect r="73195"/>
          <a:stretch/>
        </p:blipFill>
        <p:spPr>
          <a:xfrm>
            <a:off x="3041374" y="1485900"/>
            <a:ext cx="934252" cy="1089179"/>
          </a:xfrm>
          <a:prstGeom prst="rect">
            <a:avLst/>
          </a:prstGeom>
          <a:noFill/>
          <a:ln>
            <a:noFill/>
          </a:ln>
        </p:spPr>
      </p:pic>
      <p:grpSp>
        <p:nvGrpSpPr>
          <p:cNvPr id="80" name="Google Shape;80;p16"/>
          <p:cNvGrpSpPr/>
          <p:nvPr/>
        </p:nvGrpSpPr>
        <p:grpSpPr>
          <a:xfrm rot="-5400000">
            <a:off x="7828221" y="759234"/>
            <a:ext cx="57150" cy="2571750"/>
            <a:chOff x="0" y="0"/>
            <a:chExt cx="381000" cy="3429000"/>
          </a:xfrm>
        </p:grpSpPr>
        <p:sp>
          <p:nvSpPr>
            <p:cNvPr id="81" name="Google Shape;81;p16"/>
            <p:cNvSpPr/>
            <p:nvPr/>
          </p:nvSpPr>
          <p:spPr>
            <a:xfrm>
              <a:off x="0" y="0"/>
              <a:ext cx="381000" cy="3429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82" name="Google Shape;82;p16"/>
            <p:cNvSpPr/>
            <p:nvPr/>
          </p:nvSpPr>
          <p:spPr>
            <a:xfrm>
              <a:off x="0" y="0"/>
              <a:ext cx="381000" cy="3810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Page">
  <p:cSld name="Content Page">
    <p:spTree>
      <p:nvGrpSpPr>
        <p:cNvPr id="1" name="Shape 83"/>
        <p:cNvGrpSpPr/>
        <p:nvPr/>
      </p:nvGrpSpPr>
      <p:grpSpPr>
        <a:xfrm>
          <a:off x="0" y="0"/>
          <a:ext cx="0" cy="0"/>
          <a:chOff x="0" y="0"/>
          <a:chExt cx="0" cy="0"/>
        </a:xfrm>
      </p:grpSpPr>
      <p:sp>
        <p:nvSpPr>
          <p:cNvPr id="84" name="Google Shape;84;p17"/>
          <p:cNvSpPr/>
          <p:nvPr/>
        </p:nvSpPr>
        <p:spPr>
          <a:xfrm>
            <a:off x="8686801" y="285750"/>
            <a:ext cx="457200" cy="485775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85" name="Google Shape;85;p17"/>
          <p:cNvSpPr/>
          <p:nvPr/>
        </p:nvSpPr>
        <p:spPr>
          <a:xfrm>
            <a:off x="8686800" y="0"/>
            <a:ext cx="459486" cy="459486"/>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86" name="Google Shape;86;p17"/>
          <p:cNvSpPr txBox="1"/>
          <p:nvPr/>
        </p:nvSpPr>
        <p:spPr>
          <a:xfrm>
            <a:off x="3200400" y="360402"/>
            <a:ext cx="223138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 sz="3600" b="1" i="0" u="none" strike="noStrike" cap="none">
                <a:solidFill>
                  <a:srgbClr val="262626"/>
                </a:solidFill>
                <a:latin typeface="Arial"/>
                <a:ea typeface="Arial"/>
                <a:cs typeface="Arial"/>
                <a:sym typeface="Arial"/>
              </a:rPr>
              <a:t>CONTENT</a:t>
            </a:r>
            <a:endParaRPr sz="3600" b="1" i="0" u="none" strike="noStrike" cap="none">
              <a:solidFill>
                <a:srgbClr val="262626"/>
              </a:solidFill>
              <a:latin typeface="Arial"/>
              <a:ea typeface="Arial"/>
              <a:cs typeface="Arial"/>
              <a:sym typeface="Arial"/>
            </a:endParaRPr>
          </a:p>
        </p:txBody>
      </p:sp>
      <p:sp>
        <p:nvSpPr>
          <p:cNvPr id="87" name="Google Shape;87;p17"/>
          <p:cNvSpPr>
            <a:spLocks noGrp="1"/>
          </p:cNvSpPr>
          <p:nvPr>
            <p:ph type="pic" idx="2"/>
          </p:nvPr>
        </p:nvSpPr>
        <p:spPr>
          <a:xfrm>
            <a:off x="0" y="0"/>
            <a:ext cx="2514600" cy="5143500"/>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hapter Divider">
  <p:cSld name="Chapter Divider">
    <p:spTree>
      <p:nvGrpSpPr>
        <p:cNvPr id="1" name="Shape 88"/>
        <p:cNvGrpSpPr/>
        <p:nvPr/>
      </p:nvGrpSpPr>
      <p:grpSpPr>
        <a:xfrm>
          <a:off x="0" y="0"/>
          <a:ext cx="0" cy="0"/>
          <a:chOff x="0" y="0"/>
          <a:chExt cx="0" cy="0"/>
        </a:xfrm>
      </p:grpSpPr>
      <p:pic>
        <p:nvPicPr>
          <p:cNvPr id="89" name="Google Shape;89;p18" descr="A group of people in a room&#10;&#10;Description automatically generated"/>
          <p:cNvPicPr preferRelativeResize="0"/>
          <p:nvPr/>
        </p:nvPicPr>
        <p:blipFill rotWithShape="1">
          <a:blip r:embed="rId2">
            <a:alphaModFix amt="80000"/>
          </a:blip>
          <a:srcRect l="28749" t="53750" r="24998"/>
          <a:stretch/>
        </p:blipFill>
        <p:spPr>
          <a:xfrm>
            <a:off x="0" y="9525"/>
            <a:ext cx="9144000" cy="5133975"/>
          </a:xfrm>
          <a:prstGeom prst="rect">
            <a:avLst/>
          </a:prstGeom>
          <a:noFill/>
          <a:ln>
            <a:noFill/>
          </a:ln>
        </p:spPr>
      </p:pic>
      <p:sp>
        <p:nvSpPr>
          <p:cNvPr id="90" name="Google Shape;90;p18"/>
          <p:cNvSpPr txBox="1">
            <a:spLocks noGrp="1"/>
          </p:cNvSpPr>
          <p:nvPr>
            <p:ph type="title"/>
          </p:nvPr>
        </p:nvSpPr>
        <p:spPr>
          <a:xfrm>
            <a:off x="2400300" y="2007130"/>
            <a:ext cx="4343400" cy="1107996"/>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dk1"/>
              </a:buClr>
              <a:buSzPts val="3600"/>
              <a:buFont typeface="Arial"/>
              <a:buNone/>
              <a:defRPr sz="3600" b="1"/>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1" name="Google Shape;91;p18"/>
          <p:cNvSpPr/>
          <p:nvPr/>
        </p:nvSpPr>
        <p:spPr>
          <a:xfrm>
            <a:off x="8686801" y="285750"/>
            <a:ext cx="457200" cy="485775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92" name="Google Shape;92;p18"/>
          <p:cNvSpPr/>
          <p:nvPr/>
        </p:nvSpPr>
        <p:spPr>
          <a:xfrm>
            <a:off x="8686801" y="0"/>
            <a:ext cx="457200" cy="459486"/>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nvGrpSpPr>
          <p:cNvPr id="93" name="Google Shape;93;p18"/>
          <p:cNvGrpSpPr/>
          <p:nvPr/>
        </p:nvGrpSpPr>
        <p:grpSpPr>
          <a:xfrm>
            <a:off x="3405913" y="1137102"/>
            <a:ext cx="2332174" cy="739533"/>
            <a:chOff x="4541217" y="1177231"/>
            <a:chExt cx="3109566" cy="986045"/>
          </a:xfrm>
        </p:grpSpPr>
        <p:sp>
          <p:nvSpPr>
            <p:cNvPr id="94" name="Google Shape;94;p18"/>
            <p:cNvSpPr/>
            <p:nvPr/>
          </p:nvSpPr>
          <p:spPr>
            <a:xfrm>
              <a:off x="4541217" y="1177231"/>
              <a:ext cx="3109566" cy="651569"/>
            </a:xfrm>
            <a:prstGeom prst="rect">
              <a:avLst/>
            </a:prstGeom>
            <a:noFill/>
            <a:ln w="381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1" i="0" u="none" strike="noStrike" cap="none">
                <a:solidFill>
                  <a:schemeClr val="accent1"/>
                </a:solidFill>
                <a:latin typeface="Arial"/>
                <a:ea typeface="Arial"/>
                <a:cs typeface="Arial"/>
                <a:sym typeface="Arial"/>
              </a:endParaRPr>
            </a:p>
          </p:txBody>
        </p:sp>
        <p:sp>
          <p:nvSpPr>
            <p:cNvPr id="95" name="Google Shape;95;p18"/>
            <p:cNvSpPr/>
            <p:nvPr/>
          </p:nvSpPr>
          <p:spPr>
            <a:xfrm rot="-2700000">
              <a:off x="5913103" y="1717294"/>
              <a:ext cx="365794" cy="370983"/>
            </a:xfrm>
            <a:prstGeom prst="rtTriangle">
              <a:avLst/>
            </a:pr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eam 1 ">
  <p:cSld name="Team 1 ">
    <p:spTree>
      <p:nvGrpSpPr>
        <p:cNvPr id="1" name="Shape 96"/>
        <p:cNvGrpSpPr/>
        <p:nvPr/>
      </p:nvGrpSpPr>
      <p:grpSpPr>
        <a:xfrm>
          <a:off x="0" y="0"/>
          <a:ext cx="0" cy="0"/>
          <a:chOff x="0" y="0"/>
          <a:chExt cx="0" cy="0"/>
        </a:xfrm>
      </p:grpSpPr>
      <p:grpSp>
        <p:nvGrpSpPr>
          <p:cNvPr id="97" name="Google Shape;97;p19"/>
          <p:cNvGrpSpPr/>
          <p:nvPr/>
        </p:nvGrpSpPr>
        <p:grpSpPr>
          <a:xfrm>
            <a:off x="457200" y="782955"/>
            <a:ext cx="8229600" cy="34289"/>
            <a:chOff x="0" y="990600"/>
            <a:chExt cx="12192001" cy="45719"/>
          </a:xfrm>
        </p:grpSpPr>
        <p:sp>
          <p:nvSpPr>
            <p:cNvPr id="98" name="Google Shape;98;p19"/>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99" name="Google Shape;99;p19"/>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100" name="Google Shape;100;p19"/>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1" name="Google Shape;101;p19"/>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02" name="Google Shape;102;p19"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103" name="Google Shape;103;p19"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104" name="Google Shape;104;p19"/>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nvGrpSpPr>
          <p:cNvPr id="105" name="Google Shape;105;p19"/>
          <p:cNvGrpSpPr/>
          <p:nvPr/>
        </p:nvGrpSpPr>
        <p:grpSpPr>
          <a:xfrm>
            <a:off x="457200" y="3314527"/>
            <a:ext cx="2228850" cy="643139"/>
            <a:chOff x="380999" y="4419913"/>
            <a:chExt cx="2971800" cy="857519"/>
          </a:xfrm>
        </p:grpSpPr>
        <p:sp>
          <p:nvSpPr>
            <p:cNvPr id="106" name="Google Shape;106;p19"/>
            <p:cNvSpPr/>
            <p:nvPr/>
          </p:nvSpPr>
          <p:spPr>
            <a:xfrm rot="-2700000">
              <a:off x="1671374" y="4805390"/>
              <a:ext cx="391052" cy="391052"/>
            </a:xfrm>
            <a:prstGeom prst="rtTriangle">
              <a:avLst/>
            </a:prstGeom>
            <a:solidFill>
              <a:schemeClr val="accent6"/>
            </a:solidFill>
            <a:ln w="5715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07" name="Google Shape;107;p19"/>
            <p:cNvSpPr/>
            <p:nvPr/>
          </p:nvSpPr>
          <p:spPr>
            <a:xfrm>
              <a:off x="380999" y="4419913"/>
              <a:ext cx="2971800" cy="553032"/>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Arial"/>
                <a:ea typeface="Arial"/>
                <a:cs typeface="Arial"/>
                <a:sym typeface="Arial"/>
              </a:endParaRPr>
            </a:p>
          </p:txBody>
        </p:sp>
      </p:grpSp>
      <p:sp>
        <p:nvSpPr>
          <p:cNvPr id="108" name="Google Shape;108;p19"/>
          <p:cNvSpPr>
            <a:spLocks noGrp="1"/>
          </p:cNvSpPr>
          <p:nvPr>
            <p:ph type="pic" idx="2"/>
          </p:nvPr>
        </p:nvSpPr>
        <p:spPr>
          <a:xfrm>
            <a:off x="457200" y="982160"/>
            <a:ext cx="2228850" cy="2228850"/>
          </a:xfrm>
          <a:prstGeom prst="rect">
            <a:avLst/>
          </a:prstGeom>
          <a:noFill/>
          <a:ln>
            <a:noFill/>
          </a:ln>
        </p:spPr>
      </p:sp>
      <p:grpSp>
        <p:nvGrpSpPr>
          <p:cNvPr id="109" name="Google Shape;109;p19"/>
          <p:cNvGrpSpPr/>
          <p:nvPr/>
        </p:nvGrpSpPr>
        <p:grpSpPr>
          <a:xfrm>
            <a:off x="6457952" y="3314527"/>
            <a:ext cx="2228850" cy="643139"/>
            <a:chOff x="380999" y="4419913"/>
            <a:chExt cx="2971800" cy="857519"/>
          </a:xfrm>
        </p:grpSpPr>
        <p:sp>
          <p:nvSpPr>
            <p:cNvPr id="110" name="Google Shape;110;p19"/>
            <p:cNvSpPr/>
            <p:nvPr/>
          </p:nvSpPr>
          <p:spPr>
            <a:xfrm rot="-2700000">
              <a:off x="1671374" y="4805390"/>
              <a:ext cx="391052" cy="391052"/>
            </a:xfrm>
            <a:prstGeom prst="rtTriangle">
              <a:avLst/>
            </a:prstGeom>
            <a:solidFill>
              <a:schemeClr val="accent6"/>
            </a:solidFill>
            <a:ln w="5715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11" name="Google Shape;111;p19"/>
            <p:cNvSpPr/>
            <p:nvPr/>
          </p:nvSpPr>
          <p:spPr>
            <a:xfrm>
              <a:off x="380999" y="4419913"/>
              <a:ext cx="2971800" cy="553032"/>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Arial"/>
                <a:ea typeface="Arial"/>
                <a:cs typeface="Arial"/>
                <a:sym typeface="Arial"/>
              </a:endParaRPr>
            </a:p>
          </p:txBody>
        </p:sp>
      </p:grpSp>
      <p:sp>
        <p:nvSpPr>
          <p:cNvPr id="112" name="Google Shape;112;p19"/>
          <p:cNvSpPr>
            <a:spLocks noGrp="1"/>
          </p:cNvSpPr>
          <p:nvPr>
            <p:ph type="pic" idx="3"/>
          </p:nvPr>
        </p:nvSpPr>
        <p:spPr>
          <a:xfrm>
            <a:off x="6457952" y="982160"/>
            <a:ext cx="2228850" cy="2228850"/>
          </a:xfrm>
          <a:prstGeom prst="rect">
            <a:avLst/>
          </a:prstGeom>
          <a:noFill/>
          <a:ln>
            <a:noFill/>
          </a:ln>
        </p:spPr>
      </p:sp>
      <p:grpSp>
        <p:nvGrpSpPr>
          <p:cNvPr id="113" name="Google Shape;113;p19"/>
          <p:cNvGrpSpPr/>
          <p:nvPr/>
        </p:nvGrpSpPr>
        <p:grpSpPr>
          <a:xfrm>
            <a:off x="3453588" y="3316122"/>
            <a:ext cx="2228850" cy="643139"/>
            <a:chOff x="380999" y="4419913"/>
            <a:chExt cx="2971800" cy="857519"/>
          </a:xfrm>
        </p:grpSpPr>
        <p:sp>
          <p:nvSpPr>
            <p:cNvPr id="114" name="Google Shape;114;p19"/>
            <p:cNvSpPr/>
            <p:nvPr/>
          </p:nvSpPr>
          <p:spPr>
            <a:xfrm rot="-2700000">
              <a:off x="1671374" y="4805390"/>
              <a:ext cx="391052" cy="391052"/>
            </a:xfrm>
            <a:prstGeom prst="rtTriangle">
              <a:avLst/>
            </a:prstGeom>
            <a:solidFill>
              <a:schemeClr val="accent6"/>
            </a:solidFill>
            <a:ln w="5715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15" name="Google Shape;115;p19"/>
            <p:cNvSpPr/>
            <p:nvPr/>
          </p:nvSpPr>
          <p:spPr>
            <a:xfrm>
              <a:off x="380999" y="4419913"/>
              <a:ext cx="2971800" cy="553032"/>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Arial"/>
                <a:ea typeface="Arial"/>
                <a:cs typeface="Arial"/>
                <a:sym typeface="Arial"/>
              </a:endParaRPr>
            </a:p>
          </p:txBody>
        </p:sp>
      </p:grpSp>
      <p:sp>
        <p:nvSpPr>
          <p:cNvPr id="116" name="Google Shape;116;p19"/>
          <p:cNvSpPr>
            <a:spLocks noGrp="1"/>
          </p:cNvSpPr>
          <p:nvPr>
            <p:ph type="pic" idx="4"/>
          </p:nvPr>
        </p:nvSpPr>
        <p:spPr>
          <a:xfrm>
            <a:off x="3453588" y="983756"/>
            <a:ext cx="2228850" cy="222885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Exco Members">
  <p:cSld name="Exco Members">
    <p:spTree>
      <p:nvGrpSpPr>
        <p:cNvPr id="1" name="Shape 117"/>
        <p:cNvGrpSpPr/>
        <p:nvPr/>
      </p:nvGrpSpPr>
      <p:grpSpPr>
        <a:xfrm>
          <a:off x="0" y="0"/>
          <a:ext cx="0" cy="0"/>
          <a:chOff x="0" y="0"/>
          <a:chExt cx="0" cy="0"/>
        </a:xfrm>
      </p:grpSpPr>
      <p:sp>
        <p:nvSpPr>
          <p:cNvPr id="118" name="Google Shape;118;p20"/>
          <p:cNvSpPr>
            <a:spLocks noGrp="1"/>
          </p:cNvSpPr>
          <p:nvPr>
            <p:ph type="pic" idx="2"/>
          </p:nvPr>
        </p:nvSpPr>
        <p:spPr>
          <a:xfrm>
            <a:off x="3874770" y="982456"/>
            <a:ext cx="1268730" cy="1268730"/>
          </a:xfrm>
          <a:prstGeom prst="rect">
            <a:avLst/>
          </a:prstGeom>
          <a:noFill/>
          <a:ln>
            <a:noFill/>
          </a:ln>
        </p:spPr>
      </p:sp>
      <p:grpSp>
        <p:nvGrpSpPr>
          <p:cNvPr id="119" name="Google Shape;119;p20"/>
          <p:cNvGrpSpPr/>
          <p:nvPr/>
        </p:nvGrpSpPr>
        <p:grpSpPr>
          <a:xfrm>
            <a:off x="457200" y="782955"/>
            <a:ext cx="8229600" cy="34289"/>
            <a:chOff x="0" y="990600"/>
            <a:chExt cx="12192001" cy="45719"/>
          </a:xfrm>
        </p:grpSpPr>
        <p:sp>
          <p:nvSpPr>
            <p:cNvPr id="120" name="Google Shape;120;p20"/>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21" name="Google Shape;121;p20"/>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122" name="Google Shape;122;p20"/>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3" name="Google Shape;123;p20"/>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24" name="Google Shape;124;p20"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125" name="Google Shape;125;p20"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126" name="Google Shape;126;p20"/>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27" name="Google Shape;127;p20"/>
          <p:cNvSpPr/>
          <p:nvPr/>
        </p:nvSpPr>
        <p:spPr>
          <a:xfrm>
            <a:off x="467487" y="3871709"/>
            <a:ext cx="2894076" cy="65165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28" name="Google Shape;128;p20"/>
          <p:cNvSpPr>
            <a:spLocks noGrp="1"/>
          </p:cNvSpPr>
          <p:nvPr>
            <p:ph type="pic" idx="3"/>
          </p:nvPr>
        </p:nvSpPr>
        <p:spPr>
          <a:xfrm>
            <a:off x="466967" y="980185"/>
            <a:ext cx="2895116" cy="2891525"/>
          </a:xfrm>
          <a:prstGeom prst="rect">
            <a:avLst/>
          </a:prstGeom>
          <a:noFill/>
          <a:ln>
            <a:noFill/>
          </a:ln>
        </p:spPr>
      </p:sp>
      <p:sp>
        <p:nvSpPr>
          <p:cNvPr id="129" name="Google Shape;129;p20"/>
          <p:cNvSpPr/>
          <p:nvPr/>
        </p:nvSpPr>
        <p:spPr>
          <a:xfrm>
            <a:off x="3874770" y="2242767"/>
            <a:ext cx="1268730" cy="41148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30" name="Google Shape;130;p20"/>
          <p:cNvSpPr>
            <a:spLocks noGrp="1"/>
          </p:cNvSpPr>
          <p:nvPr>
            <p:ph type="pic" idx="4"/>
          </p:nvPr>
        </p:nvSpPr>
        <p:spPr>
          <a:xfrm>
            <a:off x="3874770" y="2851568"/>
            <a:ext cx="1268730" cy="1268730"/>
          </a:xfrm>
          <a:prstGeom prst="rect">
            <a:avLst/>
          </a:prstGeom>
          <a:noFill/>
          <a:ln>
            <a:noFill/>
          </a:ln>
        </p:spPr>
      </p:sp>
      <p:sp>
        <p:nvSpPr>
          <p:cNvPr id="131" name="Google Shape;131;p20"/>
          <p:cNvSpPr/>
          <p:nvPr/>
        </p:nvSpPr>
        <p:spPr>
          <a:xfrm>
            <a:off x="3874770" y="4111880"/>
            <a:ext cx="1268730" cy="41148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32" name="Google Shape;132;p20"/>
          <p:cNvSpPr>
            <a:spLocks noGrp="1"/>
          </p:cNvSpPr>
          <p:nvPr>
            <p:ph type="pic" idx="5"/>
          </p:nvPr>
        </p:nvSpPr>
        <p:spPr>
          <a:xfrm>
            <a:off x="7418070" y="982456"/>
            <a:ext cx="1268730" cy="1268730"/>
          </a:xfrm>
          <a:prstGeom prst="rect">
            <a:avLst/>
          </a:prstGeom>
          <a:noFill/>
          <a:ln>
            <a:noFill/>
          </a:ln>
        </p:spPr>
      </p:sp>
      <p:sp>
        <p:nvSpPr>
          <p:cNvPr id="133" name="Google Shape;133;p20"/>
          <p:cNvSpPr/>
          <p:nvPr/>
        </p:nvSpPr>
        <p:spPr>
          <a:xfrm>
            <a:off x="7418070" y="2242767"/>
            <a:ext cx="1268730" cy="41148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34" name="Google Shape;134;p20"/>
          <p:cNvSpPr>
            <a:spLocks noGrp="1"/>
          </p:cNvSpPr>
          <p:nvPr>
            <p:ph type="pic" idx="6"/>
          </p:nvPr>
        </p:nvSpPr>
        <p:spPr>
          <a:xfrm>
            <a:off x="7418070" y="2851568"/>
            <a:ext cx="1268730" cy="1268730"/>
          </a:xfrm>
          <a:prstGeom prst="rect">
            <a:avLst/>
          </a:prstGeom>
          <a:noFill/>
          <a:ln>
            <a:noFill/>
          </a:ln>
        </p:spPr>
      </p:sp>
      <p:sp>
        <p:nvSpPr>
          <p:cNvPr id="135" name="Google Shape;135;p20"/>
          <p:cNvSpPr/>
          <p:nvPr/>
        </p:nvSpPr>
        <p:spPr>
          <a:xfrm>
            <a:off x="7418070" y="4111880"/>
            <a:ext cx="1268730" cy="41148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36" name="Google Shape;136;p20"/>
          <p:cNvSpPr>
            <a:spLocks noGrp="1"/>
          </p:cNvSpPr>
          <p:nvPr>
            <p:ph type="pic" idx="7"/>
          </p:nvPr>
        </p:nvSpPr>
        <p:spPr>
          <a:xfrm>
            <a:off x="5646420" y="982456"/>
            <a:ext cx="1268730" cy="1268730"/>
          </a:xfrm>
          <a:prstGeom prst="rect">
            <a:avLst/>
          </a:prstGeom>
          <a:noFill/>
          <a:ln>
            <a:noFill/>
          </a:ln>
        </p:spPr>
      </p:sp>
      <p:sp>
        <p:nvSpPr>
          <p:cNvPr id="137" name="Google Shape;137;p20"/>
          <p:cNvSpPr/>
          <p:nvPr/>
        </p:nvSpPr>
        <p:spPr>
          <a:xfrm>
            <a:off x="5646420" y="2242767"/>
            <a:ext cx="1268730" cy="41148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38" name="Google Shape;138;p20"/>
          <p:cNvSpPr>
            <a:spLocks noGrp="1"/>
          </p:cNvSpPr>
          <p:nvPr>
            <p:ph type="pic" idx="8"/>
          </p:nvPr>
        </p:nvSpPr>
        <p:spPr>
          <a:xfrm>
            <a:off x="5646420" y="2851568"/>
            <a:ext cx="1268730" cy="1268730"/>
          </a:xfrm>
          <a:prstGeom prst="rect">
            <a:avLst/>
          </a:prstGeom>
          <a:noFill/>
          <a:ln>
            <a:noFill/>
          </a:ln>
        </p:spPr>
      </p:sp>
      <p:sp>
        <p:nvSpPr>
          <p:cNvPr id="139" name="Google Shape;139;p20"/>
          <p:cNvSpPr/>
          <p:nvPr/>
        </p:nvSpPr>
        <p:spPr>
          <a:xfrm>
            <a:off x="5646420" y="4111880"/>
            <a:ext cx="1268730" cy="41148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quare Image">
  <p:cSld name="Square Image">
    <p:spTree>
      <p:nvGrpSpPr>
        <p:cNvPr id="1" name="Shape 140"/>
        <p:cNvGrpSpPr/>
        <p:nvPr/>
      </p:nvGrpSpPr>
      <p:grpSpPr>
        <a:xfrm>
          <a:off x="0" y="0"/>
          <a:ext cx="0" cy="0"/>
          <a:chOff x="0" y="0"/>
          <a:chExt cx="0" cy="0"/>
        </a:xfrm>
      </p:grpSpPr>
      <p:grpSp>
        <p:nvGrpSpPr>
          <p:cNvPr id="141" name="Google Shape;141;p21"/>
          <p:cNvGrpSpPr/>
          <p:nvPr/>
        </p:nvGrpSpPr>
        <p:grpSpPr>
          <a:xfrm>
            <a:off x="457200" y="782955"/>
            <a:ext cx="8229600" cy="34289"/>
            <a:chOff x="0" y="990600"/>
            <a:chExt cx="12192001" cy="45719"/>
          </a:xfrm>
        </p:grpSpPr>
        <p:sp>
          <p:nvSpPr>
            <p:cNvPr id="142" name="Google Shape;142;p21"/>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43" name="Google Shape;143;p21"/>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144" name="Google Shape;144;p21"/>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5" name="Google Shape;145;p21"/>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46" name="Google Shape;146;p21"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147" name="Google Shape;147;p21"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148" name="Google Shape;148;p21"/>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49" name="Google Shape;149;p21"/>
          <p:cNvSpPr>
            <a:spLocks noGrp="1"/>
          </p:cNvSpPr>
          <p:nvPr>
            <p:ph type="pic" idx="2"/>
          </p:nvPr>
        </p:nvSpPr>
        <p:spPr>
          <a:xfrm>
            <a:off x="457200" y="1114424"/>
            <a:ext cx="3257550" cy="325755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50"/>
        <p:cNvGrpSpPr/>
        <p:nvPr/>
      </p:nvGrpSpPr>
      <p:grpSpPr>
        <a:xfrm>
          <a:off x="0" y="0"/>
          <a:ext cx="0" cy="0"/>
          <a:chOff x="0" y="0"/>
          <a:chExt cx="0" cy="0"/>
        </a:xfrm>
      </p:grpSpPr>
      <p:grpSp>
        <p:nvGrpSpPr>
          <p:cNvPr id="151" name="Google Shape;151;p22"/>
          <p:cNvGrpSpPr/>
          <p:nvPr/>
        </p:nvGrpSpPr>
        <p:grpSpPr>
          <a:xfrm>
            <a:off x="457200" y="782955"/>
            <a:ext cx="8229600" cy="34289"/>
            <a:chOff x="0" y="990600"/>
            <a:chExt cx="12192001" cy="45719"/>
          </a:xfrm>
        </p:grpSpPr>
        <p:sp>
          <p:nvSpPr>
            <p:cNvPr id="152" name="Google Shape;152;p22"/>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53" name="Google Shape;153;p22"/>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154" name="Google Shape;154;p22"/>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5" name="Google Shape;155;p22"/>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56" name="Google Shape;156;p22"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157" name="Google Shape;157;p22"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158" name="Google Shape;158;p22"/>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59" name="Google Shape;159;p22"/>
          <p:cNvSpPr>
            <a:spLocks noGrp="1"/>
          </p:cNvSpPr>
          <p:nvPr>
            <p:ph type="pic" idx="2"/>
          </p:nvPr>
        </p:nvSpPr>
        <p:spPr>
          <a:xfrm>
            <a:off x="5835945" y="1317772"/>
            <a:ext cx="2850855" cy="2850855"/>
          </a:xfrm>
          <a:prstGeom prst="rect">
            <a:avLst/>
          </a:prstGeom>
          <a:noFill/>
          <a:ln>
            <a:noFill/>
          </a:ln>
        </p:spPr>
      </p:sp>
      <p:pic>
        <p:nvPicPr>
          <p:cNvPr id="160" name="Google Shape;160;p22"/>
          <p:cNvPicPr preferRelativeResize="0"/>
          <p:nvPr/>
        </p:nvPicPr>
        <p:blipFill rotWithShape="1">
          <a:blip r:embed="rId4">
            <a:alphaModFix/>
          </a:blip>
          <a:srcRect l="36064" t="20616" r="35753" b="58813"/>
          <a:stretch/>
        </p:blipFill>
        <p:spPr>
          <a:xfrm>
            <a:off x="256415" y="1056515"/>
            <a:ext cx="1058035" cy="1058035"/>
          </a:xfrm>
          <a:custGeom>
            <a:avLst/>
            <a:gdLst/>
            <a:ahLst/>
            <a:cxnLst/>
            <a:rect l="l" t="t" r="r" b="b"/>
            <a:pathLst>
              <a:path w="1410713" h="1410713" extrusionOk="0">
                <a:moveTo>
                  <a:pt x="0" y="0"/>
                </a:moveTo>
                <a:lnTo>
                  <a:pt x="1410713" y="0"/>
                </a:lnTo>
                <a:lnTo>
                  <a:pt x="1410713" y="1410713"/>
                </a:lnTo>
                <a:lnTo>
                  <a:pt x="0" y="1410713"/>
                </a:lnTo>
                <a:close/>
              </a:path>
            </a:pathLst>
          </a:cu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Long Bar Image">
  <p:cSld name="Long Bar Image">
    <p:spTree>
      <p:nvGrpSpPr>
        <p:cNvPr id="1" name="Shape 161"/>
        <p:cNvGrpSpPr/>
        <p:nvPr/>
      </p:nvGrpSpPr>
      <p:grpSpPr>
        <a:xfrm>
          <a:off x="0" y="0"/>
          <a:ext cx="0" cy="0"/>
          <a:chOff x="0" y="0"/>
          <a:chExt cx="0" cy="0"/>
        </a:xfrm>
      </p:grpSpPr>
      <p:grpSp>
        <p:nvGrpSpPr>
          <p:cNvPr id="162" name="Google Shape;162;p23"/>
          <p:cNvGrpSpPr/>
          <p:nvPr/>
        </p:nvGrpSpPr>
        <p:grpSpPr>
          <a:xfrm>
            <a:off x="457200" y="782955"/>
            <a:ext cx="8229600" cy="34289"/>
            <a:chOff x="0" y="990600"/>
            <a:chExt cx="12192001" cy="45719"/>
          </a:xfrm>
        </p:grpSpPr>
        <p:sp>
          <p:nvSpPr>
            <p:cNvPr id="163" name="Google Shape;163;p23"/>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64" name="Google Shape;164;p23"/>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165" name="Google Shape;165;p23"/>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6" name="Google Shape;166;p23"/>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67" name="Google Shape;167;p23"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168" name="Google Shape;168;p23"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169" name="Google Shape;169;p23"/>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70" name="Google Shape;170;p23"/>
          <p:cNvSpPr>
            <a:spLocks noGrp="1"/>
          </p:cNvSpPr>
          <p:nvPr>
            <p:ph type="pic" idx="2"/>
          </p:nvPr>
        </p:nvSpPr>
        <p:spPr>
          <a:xfrm>
            <a:off x="457200" y="1200150"/>
            <a:ext cx="8229600" cy="1679972"/>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Image">
  <p:cSld name="Vertical Image">
    <p:spTree>
      <p:nvGrpSpPr>
        <p:cNvPr id="1" name="Shape 171"/>
        <p:cNvGrpSpPr/>
        <p:nvPr/>
      </p:nvGrpSpPr>
      <p:grpSpPr>
        <a:xfrm>
          <a:off x="0" y="0"/>
          <a:ext cx="0" cy="0"/>
          <a:chOff x="0" y="0"/>
          <a:chExt cx="0" cy="0"/>
        </a:xfrm>
      </p:grpSpPr>
      <p:grpSp>
        <p:nvGrpSpPr>
          <p:cNvPr id="172" name="Google Shape;172;p24"/>
          <p:cNvGrpSpPr/>
          <p:nvPr/>
        </p:nvGrpSpPr>
        <p:grpSpPr>
          <a:xfrm>
            <a:off x="457200" y="782955"/>
            <a:ext cx="8229600" cy="34289"/>
            <a:chOff x="0" y="990600"/>
            <a:chExt cx="12192001" cy="45719"/>
          </a:xfrm>
        </p:grpSpPr>
        <p:sp>
          <p:nvSpPr>
            <p:cNvPr id="173" name="Google Shape;173;p24"/>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74" name="Google Shape;174;p24"/>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175" name="Google Shape;175;p24"/>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6" name="Google Shape;176;p24"/>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77" name="Google Shape;177;p24"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178" name="Google Shape;178;p24"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179" name="Google Shape;179;p24"/>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80" name="Google Shape;180;p24"/>
          <p:cNvSpPr>
            <a:spLocks noGrp="1"/>
          </p:cNvSpPr>
          <p:nvPr>
            <p:ph type="pic" idx="2"/>
          </p:nvPr>
        </p:nvSpPr>
        <p:spPr>
          <a:xfrm>
            <a:off x="457200" y="1114424"/>
            <a:ext cx="2057400" cy="3257550"/>
          </a:xfrm>
          <a:prstGeom prst="rect">
            <a:avLst/>
          </a:prstGeom>
          <a:noFill/>
          <a:ln>
            <a:noFill/>
          </a:ln>
        </p:spPr>
      </p:sp>
      <p:sp>
        <p:nvSpPr>
          <p:cNvPr id="181" name="Google Shape;181;p24"/>
          <p:cNvSpPr/>
          <p:nvPr/>
        </p:nvSpPr>
        <p:spPr>
          <a:xfrm>
            <a:off x="2743200" y="1114424"/>
            <a:ext cx="2057400" cy="3257550"/>
          </a:xfrm>
          <a:prstGeom prst="rect">
            <a:avLst/>
          </a:prstGeom>
          <a:solidFill>
            <a:srgbClr val="004C9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entre image">
  <p:cSld name="Centre image">
    <p:spTree>
      <p:nvGrpSpPr>
        <p:cNvPr id="1" name="Shape 182"/>
        <p:cNvGrpSpPr/>
        <p:nvPr/>
      </p:nvGrpSpPr>
      <p:grpSpPr>
        <a:xfrm>
          <a:off x="0" y="0"/>
          <a:ext cx="0" cy="0"/>
          <a:chOff x="0" y="0"/>
          <a:chExt cx="0" cy="0"/>
        </a:xfrm>
      </p:grpSpPr>
      <p:grpSp>
        <p:nvGrpSpPr>
          <p:cNvPr id="183" name="Google Shape;183;p25"/>
          <p:cNvGrpSpPr/>
          <p:nvPr/>
        </p:nvGrpSpPr>
        <p:grpSpPr>
          <a:xfrm>
            <a:off x="457200" y="782955"/>
            <a:ext cx="8229600" cy="34289"/>
            <a:chOff x="0" y="990600"/>
            <a:chExt cx="12192001" cy="45719"/>
          </a:xfrm>
        </p:grpSpPr>
        <p:sp>
          <p:nvSpPr>
            <p:cNvPr id="184" name="Google Shape;184;p25"/>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85" name="Google Shape;185;p25"/>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186" name="Google Shape;186;p25"/>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7" name="Google Shape;187;p25"/>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88" name="Google Shape;188;p25"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189" name="Google Shape;189;p25"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190" name="Google Shape;190;p25"/>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91" name="Google Shape;191;p25"/>
          <p:cNvSpPr>
            <a:spLocks noGrp="1"/>
          </p:cNvSpPr>
          <p:nvPr>
            <p:ph type="pic" idx="2"/>
          </p:nvPr>
        </p:nvSpPr>
        <p:spPr>
          <a:xfrm>
            <a:off x="3400425" y="1580197"/>
            <a:ext cx="2343150" cy="2343150"/>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 Images">
  <p:cSld name="2 Images">
    <p:spTree>
      <p:nvGrpSpPr>
        <p:cNvPr id="1" name="Shape 192"/>
        <p:cNvGrpSpPr/>
        <p:nvPr/>
      </p:nvGrpSpPr>
      <p:grpSpPr>
        <a:xfrm>
          <a:off x="0" y="0"/>
          <a:ext cx="0" cy="0"/>
          <a:chOff x="0" y="0"/>
          <a:chExt cx="0" cy="0"/>
        </a:xfrm>
      </p:grpSpPr>
      <p:grpSp>
        <p:nvGrpSpPr>
          <p:cNvPr id="193" name="Google Shape;193;p26"/>
          <p:cNvGrpSpPr/>
          <p:nvPr/>
        </p:nvGrpSpPr>
        <p:grpSpPr>
          <a:xfrm>
            <a:off x="457200" y="782955"/>
            <a:ext cx="8229600" cy="34289"/>
            <a:chOff x="0" y="990600"/>
            <a:chExt cx="12192001" cy="45719"/>
          </a:xfrm>
        </p:grpSpPr>
        <p:sp>
          <p:nvSpPr>
            <p:cNvPr id="194" name="Google Shape;194;p26"/>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95" name="Google Shape;195;p26"/>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196" name="Google Shape;196;p26"/>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97" name="Google Shape;197;p26"/>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98" name="Google Shape;198;p26"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199" name="Google Shape;199;p26"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200" name="Google Shape;200;p26"/>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01" name="Google Shape;201;p26"/>
          <p:cNvSpPr>
            <a:spLocks noGrp="1"/>
          </p:cNvSpPr>
          <p:nvPr>
            <p:ph type="pic" idx="2"/>
          </p:nvPr>
        </p:nvSpPr>
        <p:spPr>
          <a:xfrm>
            <a:off x="457201" y="1158936"/>
            <a:ext cx="4572000" cy="1431166"/>
          </a:xfrm>
          <a:prstGeom prst="rect">
            <a:avLst/>
          </a:prstGeom>
          <a:noFill/>
          <a:ln>
            <a:noFill/>
          </a:ln>
        </p:spPr>
      </p:sp>
      <p:sp>
        <p:nvSpPr>
          <p:cNvPr id="202" name="Google Shape;202;p26"/>
          <p:cNvSpPr>
            <a:spLocks noGrp="1"/>
          </p:cNvSpPr>
          <p:nvPr>
            <p:ph type="pic" idx="3"/>
          </p:nvPr>
        </p:nvSpPr>
        <p:spPr>
          <a:xfrm>
            <a:off x="4114800" y="2913442"/>
            <a:ext cx="4572000" cy="1431166"/>
          </a:xfrm>
          <a:prstGeom prst="rect">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 Images - 2">
  <p:cSld name="2 Images - 2">
    <p:spTree>
      <p:nvGrpSpPr>
        <p:cNvPr id="1" name="Shape 203"/>
        <p:cNvGrpSpPr/>
        <p:nvPr/>
      </p:nvGrpSpPr>
      <p:grpSpPr>
        <a:xfrm>
          <a:off x="0" y="0"/>
          <a:ext cx="0" cy="0"/>
          <a:chOff x="0" y="0"/>
          <a:chExt cx="0" cy="0"/>
        </a:xfrm>
      </p:grpSpPr>
      <p:grpSp>
        <p:nvGrpSpPr>
          <p:cNvPr id="204" name="Google Shape;204;p27"/>
          <p:cNvGrpSpPr/>
          <p:nvPr/>
        </p:nvGrpSpPr>
        <p:grpSpPr>
          <a:xfrm>
            <a:off x="457200" y="782955"/>
            <a:ext cx="8229600" cy="34289"/>
            <a:chOff x="0" y="990600"/>
            <a:chExt cx="12192001" cy="45719"/>
          </a:xfrm>
        </p:grpSpPr>
        <p:sp>
          <p:nvSpPr>
            <p:cNvPr id="205" name="Google Shape;205;p27"/>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06" name="Google Shape;206;p27"/>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207" name="Google Shape;207;p27"/>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08" name="Google Shape;208;p27"/>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09" name="Google Shape;209;p27"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210" name="Google Shape;210;p27"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211" name="Google Shape;211;p27"/>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12" name="Google Shape;212;p27"/>
          <p:cNvSpPr>
            <a:spLocks noGrp="1"/>
          </p:cNvSpPr>
          <p:nvPr>
            <p:ph type="pic" idx="2"/>
          </p:nvPr>
        </p:nvSpPr>
        <p:spPr>
          <a:xfrm>
            <a:off x="457201" y="1158936"/>
            <a:ext cx="2057399" cy="3185672"/>
          </a:xfrm>
          <a:prstGeom prst="rect">
            <a:avLst/>
          </a:prstGeom>
          <a:noFill/>
          <a:ln>
            <a:noFill/>
          </a:ln>
        </p:spPr>
      </p:sp>
      <p:sp>
        <p:nvSpPr>
          <p:cNvPr id="213" name="Google Shape;213;p27"/>
          <p:cNvSpPr>
            <a:spLocks noGrp="1"/>
          </p:cNvSpPr>
          <p:nvPr>
            <p:ph type="pic" idx="3"/>
          </p:nvPr>
        </p:nvSpPr>
        <p:spPr>
          <a:xfrm>
            <a:off x="6629400" y="1158937"/>
            <a:ext cx="2057400" cy="3185671"/>
          </a:xfrm>
          <a:prstGeom prst="rect">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3 Images">
  <p:cSld name="3 Images">
    <p:spTree>
      <p:nvGrpSpPr>
        <p:cNvPr id="1" name="Shape 214"/>
        <p:cNvGrpSpPr/>
        <p:nvPr/>
      </p:nvGrpSpPr>
      <p:grpSpPr>
        <a:xfrm>
          <a:off x="0" y="0"/>
          <a:ext cx="0" cy="0"/>
          <a:chOff x="0" y="0"/>
          <a:chExt cx="0" cy="0"/>
        </a:xfrm>
      </p:grpSpPr>
      <p:grpSp>
        <p:nvGrpSpPr>
          <p:cNvPr id="215" name="Google Shape;215;p28"/>
          <p:cNvGrpSpPr/>
          <p:nvPr/>
        </p:nvGrpSpPr>
        <p:grpSpPr>
          <a:xfrm>
            <a:off x="457200" y="782955"/>
            <a:ext cx="8229600" cy="34289"/>
            <a:chOff x="0" y="990600"/>
            <a:chExt cx="12192001" cy="45719"/>
          </a:xfrm>
        </p:grpSpPr>
        <p:sp>
          <p:nvSpPr>
            <p:cNvPr id="216" name="Google Shape;216;p28"/>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17" name="Google Shape;217;p28"/>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218" name="Google Shape;218;p28"/>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19" name="Google Shape;219;p28"/>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20" name="Google Shape;220;p28"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221" name="Google Shape;221;p28"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222" name="Google Shape;222;p28"/>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23" name="Google Shape;223;p28"/>
          <p:cNvSpPr>
            <a:spLocks noGrp="1"/>
          </p:cNvSpPr>
          <p:nvPr>
            <p:ph type="pic" idx="2"/>
          </p:nvPr>
        </p:nvSpPr>
        <p:spPr>
          <a:xfrm>
            <a:off x="457201" y="1158936"/>
            <a:ext cx="2400299" cy="1412814"/>
          </a:xfrm>
          <a:prstGeom prst="rect">
            <a:avLst/>
          </a:prstGeom>
          <a:noFill/>
          <a:ln>
            <a:noFill/>
          </a:ln>
        </p:spPr>
      </p:sp>
      <p:sp>
        <p:nvSpPr>
          <p:cNvPr id="224" name="Google Shape;224;p28"/>
          <p:cNvSpPr>
            <a:spLocks noGrp="1"/>
          </p:cNvSpPr>
          <p:nvPr>
            <p:ph type="pic" idx="3"/>
          </p:nvPr>
        </p:nvSpPr>
        <p:spPr>
          <a:xfrm>
            <a:off x="6286501" y="1158936"/>
            <a:ext cx="2400299" cy="1412814"/>
          </a:xfrm>
          <a:prstGeom prst="rect">
            <a:avLst/>
          </a:prstGeom>
          <a:noFill/>
          <a:ln>
            <a:noFill/>
          </a:ln>
        </p:spPr>
      </p:sp>
      <p:sp>
        <p:nvSpPr>
          <p:cNvPr id="225" name="Google Shape;225;p28"/>
          <p:cNvSpPr>
            <a:spLocks noGrp="1"/>
          </p:cNvSpPr>
          <p:nvPr>
            <p:ph type="pic" idx="4"/>
          </p:nvPr>
        </p:nvSpPr>
        <p:spPr>
          <a:xfrm>
            <a:off x="3371851" y="1158936"/>
            <a:ext cx="2400299" cy="1412814"/>
          </a:xfrm>
          <a:prstGeom prst="rect">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 Images - 3">
  <p:cSld name="3 Images - 3">
    <p:spTree>
      <p:nvGrpSpPr>
        <p:cNvPr id="1" name="Shape 226"/>
        <p:cNvGrpSpPr/>
        <p:nvPr/>
      </p:nvGrpSpPr>
      <p:grpSpPr>
        <a:xfrm>
          <a:off x="0" y="0"/>
          <a:ext cx="0" cy="0"/>
          <a:chOff x="0" y="0"/>
          <a:chExt cx="0" cy="0"/>
        </a:xfrm>
      </p:grpSpPr>
      <p:sp>
        <p:nvSpPr>
          <p:cNvPr id="227" name="Google Shape;227;p29"/>
          <p:cNvSpPr>
            <a:spLocks noGrp="1"/>
          </p:cNvSpPr>
          <p:nvPr>
            <p:ph type="pic" idx="2"/>
          </p:nvPr>
        </p:nvSpPr>
        <p:spPr>
          <a:xfrm>
            <a:off x="885825" y="1314450"/>
            <a:ext cx="1600200" cy="1600200"/>
          </a:xfrm>
          <a:prstGeom prst="rect">
            <a:avLst/>
          </a:prstGeom>
          <a:noFill/>
          <a:ln>
            <a:noFill/>
          </a:ln>
        </p:spPr>
      </p:sp>
      <p:grpSp>
        <p:nvGrpSpPr>
          <p:cNvPr id="228" name="Google Shape;228;p29"/>
          <p:cNvGrpSpPr/>
          <p:nvPr/>
        </p:nvGrpSpPr>
        <p:grpSpPr>
          <a:xfrm>
            <a:off x="457200" y="782955"/>
            <a:ext cx="8229600" cy="34289"/>
            <a:chOff x="0" y="990600"/>
            <a:chExt cx="12192001" cy="45719"/>
          </a:xfrm>
        </p:grpSpPr>
        <p:sp>
          <p:nvSpPr>
            <p:cNvPr id="229" name="Google Shape;229;p29"/>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30" name="Google Shape;230;p29"/>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231" name="Google Shape;231;p29"/>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32" name="Google Shape;232;p29"/>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33" name="Google Shape;233;p29"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234" name="Google Shape;234;p29"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235" name="Google Shape;235;p29"/>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36" name="Google Shape;236;p29"/>
          <p:cNvSpPr>
            <a:spLocks noGrp="1"/>
          </p:cNvSpPr>
          <p:nvPr>
            <p:ph type="pic" idx="3"/>
          </p:nvPr>
        </p:nvSpPr>
        <p:spPr>
          <a:xfrm>
            <a:off x="6657975" y="1314450"/>
            <a:ext cx="1600200" cy="1600200"/>
          </a:xfrm>
          <a:prstGeom prst="rect">
            <a:avLst/>
          </a:prstGeom>
          <a:noFill/>
          <a:ln>
            <a:noFill/>
          </a:ln>
        </p:spPr>
      </p:sp>
      <p:sp>
        <p:nvSpPr>
          <p:cNvPr id="237" name="Google Shape;237;p29"/>
          <p:cNvSpPr>
            <a:spLocks noGrp="1"/>
          </p:cNvSpPr>
          <p:nvPr>
            <p:ph type="pic" idx="4"/>
          </p:nvPr>
        </p:nvSpPr>
        <p:spPr>
          <a:xfrm>
            <a:off x="3771900" y="1314450"/>
            <a:ext cx="1600200" cy="1600200"/>
          </a:xfrm>
          <a:prstGeom prst="rect">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4 images">
  <p:cSld name="4 images">
    <p:spTree>
      <p:nvGrpSpPr>
        <p:cNvPr id="1" name="Shape 238"/>
        <p:cNvGrpSpPr/>
        <p:nvPr/>
      </p:nvGrpSpPr>
      <p:grpSpPr>
        <a:xfrm>
          <a:off x="0" y="0"/>
          <a:ext cx="0" cy="0"/>
          <a:chOff x="0" y="0"/>
          <a:chExt cx="0" cy="0"/>
        </a:xfrm>
      </p:grpSpPr>
      <p:grpSp>
        <p:nvGrpSpPr>
          <p:cNvPr id="239" name="Google Shape;239;p30"/>
          <p:cNvGrpSpPr/>
          <p:nvPr/>
        </p:nvGrpSpPr>
        <p:grpSpPr>
          <a:xfrm>
            <a:off x="457200" y="782955"/>
            <a:ext cx="8229600" cy="34289"/>
            <a:chOff x="0" y="990600"/>
            <a:chExt cx="12192001" cy="45719"/>
          </a:xfrm>
        </p:grpSpPr>
        <p:sp>
          <p:nvSpPr>
            <p:cNvPr id="240" name="Google Shape;240;p30"/>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41" name="Google Shape;241;p30"/>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242" name="Google Shape;242;p30"/>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43" name="Google Shape;243;p30"/>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44" name="Google Shape;244;p30"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245" name="Google Shape;245;p30"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246" name="Google Shape;246;p30"/>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47" name="Google Shape;247;p30"/>
          <p:cNvSpPr>
            <a:spLocks noGrp="1"/>
          </p:cNvSpPr>
          <p:nvPr>
            <p:ph type="pic" idx="2"/>
          </p:nvPr>
        </p:nvSpPr>
        <p:spPr>
          <a:xfrm>
            <a:off x="457200" y="1200150"/>
            <a:ext cx="1371600" cy="1371600"/>
          </a:xfrm>
          <a:prstGeom prst="rect">
            <a:avLst/>
          </a:prstGeom>
          <a:noFill/>
          <a:ln>
            <a:noFill/>
          </a:ln>
        </p:spPr>
      </p:sp>
      <p:sp>
        <p:nvSpPr>
          <p:cNvPr id="248" name="Google Shape;248;p30"/>
          <p:cNvSpPr>
            <a:spLocks noGrp="1"/>
          </p:cNvSpPr>
          <p:nvPr>
            <p:ph type="pic" idx="3"/>
          </p:nvPr>
        </p:nvSpPr>
        <p:spPr>
          <a:xfrm>
            <a:off x="457200" y="2930841"/>
            <a:ext cx="1371600" cy="1371600"/>
          </a:xfrm>
          <a:prstGeom prst="rect">
            <a:avLst/>
          </a:prstGeom>
          <a:noFill/>
          <a:ln>
            <a:noFill/>
          </a:ln>
        </p:spPr>
      </p:sp>
      <p:sp>
        <p:nvSpPr>
          <p:cNvPr id="249" name="Google Shape;249;p30"/>
          <p:cNvSpPr>
            <a:spLocks noGrp="1"/>
          </p:cNvSpPr>
          <p:nvPr>
            <p:ph type="pic" idx="4"/>
          </p:nvPr>
        </p:nvSpPr>
        <p:spPr>
          <a:xfrm>
            <a:off x="4572000" y="1200150"/>
            <a:ext cx="1371600" cy="1371600"/>
          </a:xfrm>
          <a:prstGeom prst="rect">
            <a:avLst/>
          </a:prstGeom>
          <a:noFill/>
          <a:ln>
            <a:noFill/>
          </a:ln>
        </p:spPr>
      </p:sp>
      <p:sp>
        <p:nvSpPr>
          <p:cNvPr id="250" name="Google Shape;250;p30"/>
          <p:cNvSpPr>
            <a:spLocks noGrp="1"/>
          </p:cNvSpPr>
          <p:nvPr>
            <p:ph type="pic" idx="5"/>
          </p:nvPr>
        </p:nvSpPr>
        <p:spPr>
          <a:xfrm>
            <a:off x="4572000" y="2930841"/>
            <a:ext cx="1371600" cy="13716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251"/>
        <p:cNvGrpSpPr/>
        <p:nvPr/>
      </p:nvGrpSpPr>
      <p:grpSpPr>
        <a:xfrm>
          <a:off x="0" y="0"/>
          <a:ext cx="0" cy="0"/>
          <a:chOff x="0" y="0"/>
          <a:chExt cx="0" cy="0"/>
        </a:xfrm>
      </p:grpSpPr>
      <p:grpSp>
        <p:nvGrpSpPr>
          <p:cNvPr id="252" name="Google Shape;252;p31"/>
          <p:cNvGrpSpPr/>
          <p:nvPr/>
        </p:nvGrpSpPr>
        <p:grpSpPr>
          <a:xfrm>
            <a:off x="457200" y="782955"/>
            <a:ext cx="8229600" cy="34289"/>
            <a:chOff x="0" y="990600"/>
            <a:chExt cx="12192001" cy="45719"/>
          </a:xfrm>
        </p:grpSpPr>
        <p:sp>
          <p:nvSpPr>
            <p:cNvPr id="253" name="Google Shape;253;p31"/>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54" name="Google Shape;254;p31"/>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255" name="Google Shape;255;p31"/>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6" name="Google Shape;256;p31"/>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57" name="Google Shape;257;p31"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258" name="Google Shape;258;p31"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259" name="Google Shape;259;p31"/>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60" name="Google Shape;260;p31"/>
          <p:cNvSpPr>
            <a:spLocks noGrp="1"/>
          </p:cNvSpPr>
          <p:nvPr>
            <p:ph type="pic" idx="2"/>
          </p:nvPr>
        </p:nvSpPr>
        <p:spPr>
          <a:xfrm>
            <a:off x="2514600" y="1200150"/>
            <a:ext cx="1371600" cy="1371600"/>
          </a:xfrm>
          <a:prstGeom prst="rect">
            <a:avLst/>
          </a:prstGeom>
          <a:noFill/>
          <a:ln>
            <a:noFill/>
          </a:ln>
        </p:spPr>
      </p:sp>
      <p:sp>
        <p:nvSpPr>
          <p:cNvPr id="261" name="Google Shape;261;p31"/>
          <p:cNvSpPr>
            <a:spLocks noGrp="1"/>
          </p:cNvSpPr>
          <p:nvPr>
            <p:ph type="pic" idx="3"/>
          </p:nvPr>
        </p:nvSpPr>
        <p:spPr>
          <a:xfrm>
            <a:off x="5257800" y="1200150"/>
            <a:ext cx="1371600" cy="13716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aptop Mockup">
  <p:cSld name="Laptop Mockup">
    <p:spTree>
      <p:nvGrpSpPr>
        <p:cNvPr id="1" name="Shape 262"/>
        <p:cNvGrpSpPr/>
        <p:nvPr/>
      </p:nvGrpSpPr>
      <p:grpSpPr>
        <a:xfrm>
          <a:off x="0" y="0"/>
          <a:ext cx="0" cy="0"/>
          <a:chOff x="0" y="0"/>
          <a:chExt cx="0" cy="0"/>
        </a:xfrm>
      </p:grpSpPr>
      <p:sp>
        <p:nvSpPr>
          <p:cNvPr id="263" name="Google Shape;263;p32"/>
          <p:cNvSpPr>
            <a:spLocks noGrp="1"/>
          </p:cNvSpPr>
          <p:nvPr>
            <p:ph type="pic" idx="2"/>
          </p:nvPr>
        </p:nvSpPr>
        <p:spPr>
          <a:xfrm>
            <a:off x="-26964" y="1793367"/>
            <a:ext cx="3449574" cy="1951808"/>
          </a:xfrm>
          <a:prstGeom prst="rect">
            <a:avLst/>
          </a:prstGeom>
          <a:noFill/>
          <a:ln>
            <a:noFill/>
          </a:ln>
        </p:spPr>
      </p:sp>
      <p:grpSp>
        <p:nvGrpSpPr>
          <p:cNvPr id="264" name="Google Shape;264;p32"/>
          <p:cNvGrpSpPr/>
          <p:nvPr/>
        </p:nvGrpSpPr>
        <p:grpSpPr>
          <a:xfrm>
            <a:off x="457200" y="782955"/>
            <a:ext cx="8229600" cy="34289"/>
            <a:chOff x="0" y="990600"/>
            <a:chExt cx="12192001" cy="45719"/>
          </a:xfrm>
        </p:grpSpPr>
        <p:sp>
          <p:nvSpPr>
            <p:cNvPr id="265" name="Google Shape;265;p32"/>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66" name="Google Shape;266;p32"/>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267" name="Google Shape;267;p32"/>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68" name="Google Shape;268;p32"/>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69" name="Google Shape;269;p32"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270" name="Google Shape;270;p32"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271" name="Google Shape;271;p32"/>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72" name="Google Shape;272;p32" descr="A screenshot of a computer screen&#10;&#10;Description automatically generated"/>
          <p:cNvPicPr preferRelativeResize="0"/>
          <p:nvPr/>
        </p:nvPicPr>
        <p:blipFill rotWithShape="1">
          <a:blip r:embed="rId4">
            <a:alphaModFix/>
          </a:blip>
          <a:srcRect/>
          <a:stretch/>
        </p:blipFill>
        <p:spPr>
          <a:xfrm>
            <a:off x="-725500" y="1690639"/>
            <a:ext cx="4846645" cy="2252615"/>
          </a:xfrm>
          <a:custGeom>
            <a:avLst/>
            <a:gdLst/>
            <a:ahLst/>
            <a:cxnLst/>
            <a:rect l="l" t="t" r="r" b="b"/>
            <a:pathLst>
              <a:path w="7772400" h="4180114" extrusionOk="0">
                <a:moveTo>
                  <a:pt x="1143000" y="194854"/>
                </a:moveTo>
                <a:lnTo>
                  <a:pt x="1143000" y="3776254"/>
                </a:lnTo>
                <a:lnTo>
                  <a:pt x="6629402" y="3776254"/>
                </a:lnTo>
                <a:lnTo>
                  <a:pt x="6629402" y="194854"/>
                </a:lnTo>
                <a:close/>
                <a:moveTo>
                  <a:pt x="0" y="0"/>
                </a:moveTo>
                <a:lnTo>
                  <a:pt x="7772400" y="0"/>
                </a:lnTo>
                <a:lnTo>
                  <a:pt x="7772400" y="4180114"/>
                </a:lnTo>
                <a:lnTo>
                  <a:pt x="0" y="4180114"/>
                </a:lnTo>
                <a:close/>
              </a:path>
            </a:pathLst>
          </a:cu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Phone Mockup">
  <p:cSld name="Phone Mockup">
    <p:spTree>
      <p:nvGrpSpPr>
        <p:cNvPr id="1" name="Shape 273"/>
        <p:cNvGrpSpPr/>
        <p:nvPr/>
      </p:nvGrpSpPr>
      <p:grpSpPr>
        <a:xfrm>
          <a:off x="0" y="0"/>
          <a:ext cx="0" cy="0"/>
          <a:chOff x="0" y="0"/>
          <a:chExt cx="0" cy="0"/>
        </a:xfrm>
      </p:grpSpPr>
      <p:sp>
        <p:nvSpPr>
          <p:cNvPr id="274" name="Google Shape;274;p33"/>
          <p:cNvSpPr>
            <a:spLocks noGrp="1"/>
          </p:cNvSpPr>
          <p:nvPr>
            <p:ph type="pic" idx="2"/>
          </p:nvPr>
        </p:nvSpPr>
        <p:spPr>
          <a:xfrm>
            <a:off x="3860944" y="1300163"/>
            <a:ext cx="1422113" cy="3058223"/>
          </a:xfrm>
          <a:prstGeom prst="rect">
            <a:avLst/>
          </a:prstGeom>
          <a:noFill/>
          <a:ln>
            <a:noFill/>
          </a:ln>
        </p:spPr>
      </p:sp>
      <p:grpSp>
        <p:nvGrpSpPr>
          <p:cNvPr id="275" name="Google Shape;275;p33"/>
          <p:cNvGrpSpPr/>
          <p:nvPr/>
        </p:nvGrpSpPr>
        <p:grpSpPr>
          <a:xfrm>
            <a:off x="457200" y="782955"/>
            <a:ext cx="8229600" cy="34289"/>
            <a:chOff x="0" y="990600"/>
            <a:chExt cx="12192001" cy="45719"/>
          </a:xfrm>
        </p:grpSpPr>
        <p:sp>
          <p:nvSpPr>
            <p:cNvPr id="276" name="Google Shape;276;p33"/>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77" name="Google Shape;277;p33"/>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278" name="Google Shape;278;p33"/>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79" name="Google Shape;279;p33"/>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80" name="Google Shape;280;p33"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281" name="Google Shape;281;p33"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282" name="Google Shape;282;p33"/>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Pros and Cons">
  <p:cSld name="Pros and Cons">
    <p:spTree>
      <p:nvGrpSpPr>
        <p:cNvPr id="1" name="Shape 283"/>
        <p:cNvGrpSpPr/>
        <p:nvPr/>
      </p:nvGrpSpPr>
      <p:grpSpPr>
        <a:xfrm>
          <a:off x="0" y="0"/>
          <a:ext cx="0" cy="0"/>
          <a:chOff x="0" y="0"/>
          <a:chExt cx="0" cy="0"/>
        </a:xfrm>
      </p:grpSpPr>
      <p:grpSp>
        <p:nvGrpSpPr>
          <p:cNvPr id="284" name="Google Shape;284;p34"/>
          <p:cNvGrpSpPr/>
          <p:nvPr/>
        </p:nvGrpSpPr>
        <p:grpSpPr>
          <a:xfrm>
            <a:off x="457200" y="782955"/>
            <a:ext cx="8229600" cy="34289"/>
            <a:chOff x="0" y="990600"/>
            <a:chExt cx="12192001" cy="45719"/>
          </a:xfrm>
        </p:grpSpPr>
        <p:sp>
          <p:nvSpPr>
            <p:cNvPr id="285" name="Google Shape;285;p34"/>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86" name="Google Shape;286;p34"/>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287" name="Google Shape;287;p34"/>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88" name="Google Shape;288;p34"/>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89" name="Google Shape;289;p34"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290" name="Google Shape;290;p34"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291" name="Google Shape;291;p34"/>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92" name="Google Shape;292;p34" descr="Thumbs Up Sign"/>
          <p:cNvPicPr preferRelativeResize="0"/>
          <p:nvPr/>
        </p:nvPicPr>
        <p:blipFill rotWithShape="1">
          <a:blip r:embed="rId4">
            <a:alphaModFix/>
          </a:blip>
          <a:srcRect/>
          <a:stretch/>
        </p:blipFill>
        <p:spPr>
          <a:xfrm>
            <a:off x="-171450" y="1428750"/>
            <a:ext cx="1828800" cy="1828800"/>
          </a:xfrm>
          <a:prstGeom prst="rect">
            <a:avLst/>
          </a:prstGeom>
          <a:noFill/>
          <a:ln>
            <a:noFill/>
          </a:ln>
        </p:spPr>
      </p:pic>
      <p:pic>
        <p:nvPicPr>
          <p:cNvPr id="293" name="Google Shape;293;p34" descr="Thumbs Up Sign"/>
          <p:cNvPicPr preferRelativeResize="0"/>
          <p:nvPr/>
        </p:nvPicPr>
        <p:blipFill rotWithShape="1">
          <a:blip r:embed="rId5">
            <a:alphaModFix/>
          </a:blip>
          <a:srcRect/>
          <a:stretch/>
        </p:blipFill>
        <p:spPr>
          <a:xfrm rot="10800000">
            <a:off x="7486650" y="1885950"/>
            <a:ext cx="1828800" cy="18288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_Body">
  <p:cSld name="1_Body">
    <p:bg>
      <p:bgPr>
        <a:solidFill>
          <a:schemeClr val="accent1"/>
        </a:solidFill>
        <a:effectLst/>
      </p:bgPr>
    </p:bg>
    <p:spTree>
      <p:nvGrpSpPr>
        <p:cNvPr id="1" name="Shape 294"/>
        <p:cNvGrpSpPr/>
        <p:nvPr/>
      </p:nvGrpSpPr>
      <p:grpSpPr>
        <a:xfrm>
          <a:off x="0" y="0"/>
          <a:ext cx="0" cy="0"/>
          <a:chOff x="0" y="0"/>
          <a:chExt cx="0" cy="0"/>
        </a:xfrm>
      </p:grpSpPr>
      <p:grpSp>
        <p:nvGrpSpPr>
          <p:cNvPr id="295" name="Google Shape;295;p35"/>
          <p:cNvGrpSpPr/>
          <p:nvPr/>
        </p:nvGrpSpPr>
        <p:grpSpPr>
          <a:xfrm>
            <a:off x="457200" y="782955"/>
            <a:ext cx="8229600" cy="34289"/>
            <a:chOff x="0" y="990600"/>
            <a:chExt cx="12192001" cy="45719"/>
          </a:xfrm>
        </p:grpSpPr>
        <p:sp>
          <p:nvSpPr>
            <p:cNvPr id="296" name="Google Shape;296;p35"/>
            <p:cNvSpPr/>
            <p:nvPr/>
          </p:nvSpPr>
          <p:spPr>
            <a:xfrm>
              <a:off x="0" y="990600"/>
              <a:ext cx="11811000" cy="45719"/>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97" name="Google Shape;297;p35"/>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298" name="Google Shape;298;p35"/>
          <p:cNvSpPr txBox="1">
            <a:spLocks noGrp="1"/>
          </p:cNvSpPr>
          <p:nvPr>
            <p:ph type="title"/>
          </p:nvPr>
        </p:nvSpPr>
        <p:spPr>
          <a:xfrm>
            <a:off x="457200" y="135255"/>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3000"/>
              <a:buFont typeface="Arial"/>
              <a:buNone/>
              <a:defRPr sz="3000" b="1">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99" name="Google Shape;299;p35"/>
          <p:cNvSpPr/>
          <p:nvPr/>
        </p:nvSpPr>
        <p:spPr>
          <a:xfrm>
            <a:off x="0" y="4686300"/>
            <a:ext cx="9144000" cy="4572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300" name="Google Shape;300;p35" descr="A close up of a sign&#10;&#10;Description automatically generated"/>
          <p:cNvPicPr preferRelativeResize="0"/>
          <p:nvPr/>
        </p:nvPicPr>
        <p:blipFill rotWithShape="1">
          <a:blip r:embed="rId2">
            <a:alphaModFix/>
          </a:blip>
          <a:srcRect/>
          <a:stretch/>
        </p:blipFill>
        <p:spPr>
          <a:xfrm>
            <a:off x="7658101" y="4757948"/>
            <a:ext cx="1028699" cy="321469"/>
          </a:xfrm>
          <a:prstGeom prst="rect">
            <a:avLst/>
          </a:prstGeom>
          <a:noFill/>
          <a:ln>
            <a:noFill/>
          </a:ln>
        </p:spPr>
      </p:pic>
      <p:sp>
        <p:nvSpPr>
          <p:cNvPr id="301" name="Google Shape;301;p35"/>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02"/>
        <p:cNvGrpSpPr/>
        <p:nvPr/>
      </p:nvGrpSpPr>
      <p:grpSpPr>
        <a:xfrm>
          <a:off x="0" y="0"/>
          <a:ext cx="0" cy="0"/>
          <a:chOff x="0" y="0"/>
          <a:chExt cx="0" cy="0"/>
        </a:xfrm>
      </p:grpSpPr>
      <p:sp>
        <p:nvSpPr>
          <p:cNvPr id="303" name="Google Shape;303;p3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304" name="Google Shape;304;p3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305" name="Google Shape;305;p3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push/>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Lst>
  <p:transition spd="med">
    <p:push/>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orient="horz" pos="504">
          <p15:clr>
            <a:srgbClr val="F26B43"/>
          </p15:clr>
        </p15:guide>
        <p15:guide id="4" orient="horz" pos="2952">
          <p15:clr>
            <a:srgbClr val="F26B43"/>
          </p15:clr>
        </p15:guide>
        <p15:guide id="5" pos="288">
          <p15:clr>
            <a:srgbClr val="F26B43"/>
          </p15:clr>
        </p15:guide>
        <p15:guide id="6" pos="547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thuiar/MIntRec" TargetMode="External"/><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5.xml"/><Relationship Id="rId4"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7"/>
          <p:cNvSpPr txBox="1">
            <a:spLocks noGrp="1"/>
          </p:cNvSpPr>
          <p:nvPr>
            <p:ph type="ctrTitle"/>
          </p:nvPr>
        </p:nvSpPr>
        <p:spPr>
          <a:xfrm>
            <a:off x="1857375" y="2354288"/>
            <a:ext cx="5429100" cy="997800"/>
          </a:xfrm>
          <a:prstGeom prst="rect">
            <a:avLst/>
          </a:prstGeom>
        </p:spPr>
        <p:txBody>
          <a:bodyPr spcFirstLastPara="1" wrap="square" lIns="0" tIns="0" rIns="0" bIns="0" anchor="b" anchorCtr="0">
            <a:normAutofit fontScale="90000"/>
          </a:bodyPr>
          <a:lstStyle/>
          <a:p>
            <a:pPr marL="0" lvl="0" indent="0" algn="ctr" rtl="0">
              <a:lnSpc>
                <a:spcPct val="115000"/>
              </a:lnSpc>
              <a:spcBef>
                <a:spcPts val="1200"/>
              </a:spcBef>
              <a:spcAft>
                <a:spcPts val="0"/>
              </a:spcAft>
              <a:buClr>
                <a:schemeClr val="dk1"/>
              </a:buClr>
              <a:buSzPct val="45833"/>
              <a:buFont typeface="Arial"/>
              <a:buNone/>
            </a:pPr>
            <a:r>
              <a:rPr lang="en" sz="2400" dirty="0"/>
              <a:t>WOC7021 DISSERTATION</a:t>
            </a:r>
            <a:endParaRPr sz="2400" dirty="0"/>
          </a:p>
          <a:p>
            <a:pPr marL="0" lvl="0" indent="0" algn="ctr" rtl="0">
              <a:lnSpc>
                <a:spcPct val="115000"/>
              </a:lnSpc>
              <a:spcBef>
                <a:spcPts val="1200"/>
              </a:spcBef>
              <a:spcAft>
                <a:spcPts val="0"/>
              </a:spcAft>
              <a:buClr>
                <a:schemeClr val="dk1"/>
              </a:buClr>
              <a:buSzPct val="55000"/>
              <a:buFont typeface="Arial"/>
              <a:buNone/>
            </a:pPr>
            <a:r>
              <a:rPr lang="en" sz="2000" dirty="0"/>
              <a:t>Proposal Defense </a:t>
            </a:r>
            <a:endParaRPr sz="2000" dirty="0"/>
          </a:p>
          <a:p>
            <a:pPr marL="0" lvl="0" indent="0" algn="ctr" rtl="0">
              <a:spcBef>
                <a:spcPts val="1200"/>
              </a:spcBef>
              <a:spcAft>
                <a:spcPts val="0"/>
              </a:spcAft>
              <a:buNone/>
            </a:pPr>
            <a:endParaRPr dirty="0"/>
          </a:p>
        </p:txBody>
      </p:sp>
      <p:graphicFrame>
        <p:nvGraphicFramePr>
          <p:cNvPr id="311" name="Google Shape;311;p37"/>
          <p:cNvGraphicFramePr/>
          <p:nvPr>
            <p:extLst>
              <p:ext uri="{D42A27DB-BD31-4B8C-83A1-F6EECF244321}">
                <p14:modId xmlns:p14="http://schemas.microsoft.com/office/powerpoint/2010/main" val="2570115249"/>
              </p:ext>
            </p:extLst>
          </p:nvPr>
        </p:nvGraphicFramePr>
        <p:xfrm>
          <a:off x="1728788" y="2908200"/>
          <a:ext cx="6691675" cy="1533280"/>
        </p:xfrm>
        <a:graphic>
          <a:graphicData uri="http://schemas.openxmlformats.org/drawingml/2006/table">
            <a:tbl>
              <a:tblPr>
                <a:noFill/>
                <a:tableStyleId>{139C9681-EF3F-49CC-9A27-C335189C09B4}</a:tableStyleId>
              </a:tblPr>
              <a:tblGrid>
                <a:gridCol w="1860675">
                  <a:extLst>
                    <a:ext uri="{9D8B030D-6E8A-4147-A177-3AD203B41FA5}">
                      <a16:colId xmlns:a16="http://schemas.microsoft.com/office/drawing/2014/main" val="20000"/>
                    </a:ext>
                  </a:extLst>
                </a:gridCol>
                <a:gridCol w="4831000">
                  <a:extLst>
                    <a:ext uri="{9D8B030D-6E8A-4147-A177-3AD203B41FA5}">
                      <a16:colId xmlns:a16="http://schemas.microsoft.com/office/drawing/2014/main" val="20001"/>
                    </a:ext>
                  </a:extLst>
                </a:gridCol>
              </a:tblGrid>
              <a:tr h="0">
                <a:tc>
                  <a:txBody>
                    <a:bodyPr/>
                    <a:lstStyle/>
                    <a:p>
                      <a:pPr marL="0" marR="0" lvl="0" indent="0" algn="l" rtl="0">
                        <a:lnSpc>
                          <a:spcPct val="115000"/>
                        </a:lnSpc>
                        <a:spcBef>
                          <a:spcPts val="0"/>
                        </a:spcBef>
                        <a:spcAft>
                          <a:spcPts val="0"/>
                        </a:spcAft>
                        <a:buNone/>
                      </a:pPr>
                      <a:r>
                        <a:rPr lang="en" sz="1250" b="1">
                          <a:solidFill>
                            <a:srgbClr val="333333"/>
                          </a:solidFill>
                        </a:rPr>
                        <a:t>Program:</a:t>
                      </a:r>
                      <a:endParaRPr sz="1250" b="1">
                        <a:solidFill>
                          <a:srgbClr val="333333"/>
                        </a:solidFill>
                      </a:endParaRPr>
                    </a:p>
                  </a:txBody>
                  <a:tcPr marL="68575" marR="68575" marT="91425" marB="91425">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altLang="zh-CN" sz="1250" b="1" dirty="0">
                          <a:solidFill>
                            <a:srgbClr val="333333"/>
                          </a:solidFill>
                        </a:rPr>
                        <a:t>MCS(AC)</a:t>
                      </a:r>
                      <a:endParaRPr sz="1250" b="1" dirty="0">
                        <a:solidFill>
                          <a:srgbClr val="333333"/>
                        </a:solidFill>
                      </a:endParaRPr>
                    </a:p>
                  </a:txBody>
                  <a:tcPr marL="68575" marR="68575" marT="91425" marB="91425">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marR="0" lvl="0" indent="0" algn="l" rtl="0">
                        <a:lnSpc>
                          <a:spcPct val="115000"/>
                        </a:lnSpc>
                        <a:spcBef>
                          <a:spcPts val="0"/>
                        </a:spcBef>
                        <a:spcAft>
                          <a:spcPts val="0"/>
                        </a:spcAft>
                        <a:buNone/>
                      </a:pPr>
                      <a:r>
                        <a:rPr lang="en" sz="1250" b="1" dirty="0">
                          <a:solidFill>
                            <a:srgbClr val="333333"/>
                          </a:solidFill>
                        </a:rPr>
                        <a:t>Matric Number:</a:t>
                      </a:r>
                      <a:endParaRPr sz="1250" b="1" dirty="0">
                        <a:solidFill>
                          <a:srgbClr val="333333"/>
                        </a:solidFill>
                      </a:endParaRPr>
                    </a:p>
                  </a:txBody>
                  <a:tcPr marL="68575" marR="68575" marT="91425" marB="91425">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1250" b="1" dirty="0">
                          <a:solidFill>
                            <a:srgbClr val="333333"/>
                          </a:solidFill>
                        </a:rPr>
                        <a:t>S2164723</a:t>
                      </a:r>
                      <a:endParaRPr sz="1250" b="1" dirty="0">
                        <a:solidFill>
                          <a:srgbClr val="333333"/>
                        </a:solidFill>
                      </a:endParaRPr>
                    </a:p>
                  </a:txBody>
                  <a:tcPr marL="68575" marR="68575" marT="91425" marB="91425">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marR="0" lvl="0" indent="0" algn="l" rtl="0">
                        <a:lnSpc>
                          <a:spcPct val="115000"/>
                        </a:lnSpc>
                        <a:spcBef>
                          <a:spcPts val="0"/>
                        </a:spcBef>
                        <a:spcAft>
                          <a:spcPts val="0"/>
                        </a:spcAft>
                        <a:buNone/>
                      </a:pPr>
                      <a:r>
                        <a:rPr lang="en" sz="1250" b="1">
                          <a:solidFill>
                            <a:srgbClr val="333333"/>
                          </a:solidFill>
                        </a:rPr>
                        <a:t>Name:</a:t>
                      </a:r>
                      <a:endParaRPr sz="1250" b="1">
                        <a:solidFill>
                          <a:srgbClr val="333333"/>
                        </a:solidFill>
                      </a:endParaRPr>
                    </a:p>
                  </a:txBody>
                  <a:tcPr marL="68575" marR="68575" marT="91425" marB="91425">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1250" b="1" dirty="0">
                          <a:solidFill>
                            <a:srgbClr val="333333"/>
                          </a:solidFill>
                        </a:rPr>
                        <a:t>Wang Meng</a:t>
                      </a:r>
                      <a:endParaRPr sz="1250" b="1" dirty="0">
                        <a:solidFill>
                          <a:srgbClr val="333333"/>
                        </a:solidFill>
                      </a:endParaRPr>
                    </a:p>
                  </a:txBody>
                  <a:tcPr marL="68575" marR="68575" marT="91425" marB="91425">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lnSpc>
                          <a:spcPct val="115000"/>
                        </a:lnSpc>
                        <a:spcBef>
                          <a:spcPts val="0"/>
                        </a:spcBef>
                        <a:spcAft>
                          <a:spcPts val="0"/>
                        </a:spcAft>
                        <a:buNone/>
                      </a:pPr>
                      <a:r>
                        <a:rPr lang="en" sz="1250" b="1">
                          <a:solidFill>
                            <a:srgbClr val="333333"/>
                          </a:solidFill>
                        </a:rPr>
                        <a:t>Supervisor:</a:t>
                      </a:r>
                      <a:endParaRPr sz="1250" b="1">
                        <a:solidFill>
                          <a:srgbClr val="333333"/>
                        </a:solidFill>
                      </a:endParaRPr>
                    </a:p>
                  </a:txBody>
                  <a:tcPr marL="68575" marR="68575" marT="91425" marB="91425">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1250" b="1" dirty="0">
                          <a:solidFill>
                            <a:srgbClr val="333333"/>
                          </a:solidFill>
                        </a:rPr>
                        <a:t>Dr. Suzan Jabbar </a:t>
                      </a:r>
                      <a:r>
                        <a:rPr lang="en-US" sz="1250" b="1" dirty="0" err="1">
                          <a:solidFill>
                            <a:srgbClr val="333333"/>
                          </a:solidFill>
                        </a:rPr>
                        <a:t>Obaiys</a:t>
                      </a:r>
                      <a:endParaRPr sz="1250" b="1" dirty="0">
                        <a:solidFill>
                          <a:srgbClr val="333333"/>
                        </a:solidFill>
                      </a:endParaRPr>
                    </a:p>
                  </a:txBody>
                  <a:tcPr marL="68575" marR="68575" marT="91425" marB="91425">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312" name="Google Shape;312;p37"/>
          <p:cNvPicPr preferRelativeResize="0"/>
          <p:nvPr/>
        </p:nvPicPr>
        <p:blipFill>
          <a:blip r:embed="rId3">
            <a:alphaModFix/>
          </a:blip>
          <a:stretch>
            <a:fillRect/>
          </a:stretch>
        </p:blipFill>
        <p:spPr>
          <a:xfrm>
            <a:off x="5240650" y="290463"/>
            <a:ext cx="1692375" cy="848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4. </a:t>
            </a:r>
            <a:r>
              <a:rPr lang="en-US" altLang="zh-CN" dirty="0"/>
              <a:t>Literature Review</a:t>
            </a:r>
            <a:endParaRPr dirty="0"/>
          </a:p>
        </p:txBody>
      </p:sp>
      <p:pic>
        <p:nvPicPr>
          <p:cNvPr id="10" name="图片 9">
            <a:extLst>
              <a:ext uri="{FF2B5EF4-FFF2-40B4-BE49-F238E27FC236}">
                <a16:creationId xmlns:a16="http://schemas.microsoft.com/office/drawing/2014/main" id="{4814D377-BAF1-FF72-B9F9-1A8FD5E66E2C}"/>
              </a:ext>
            </a:extLst>
          </p:cNvPr>
          <p:cNvPicPr>
            <a:picLocks noChangeAspect="1"/>
          </p:cNvPicPr>
          <p:nvPr/>
        </p:nvPicPr>
        <p:blipFill>
          <a:blip r:embed="rId3"/>
          <a:stretch>
            <a:fillRect/>
          </a:stretch>
        </p:blipFill>
        <p:spPr>
          <a:xfrm>
            <a:off x="1474844" y="1137266"/>
            <a:ext cx="6194311" cy="3514014"/>
          </a:xfrm>
          <a:prstGeom prst="rect">
            <a:avLst/>
          </a:prstGeom>
        </p:spPr>
      </p:pic>
      <p:sp>
        <p:nvSpPr>
          <p:cNvPr id="11" name="文本框 10">
            <a:extLst>
              <a:ext uri="{FF2B5EF4-FFF2-40B4-BE49-F238E27FC236}">
                <a16:creationId xmlns:a16="http://schemas.microsoft.com/office/drawing/2014/main" id="{C2498267-36FA-DD28-3BE6-2787D20ADEC2}"/>
              </a:ext>
            </a:extLst>
          </p:cNvPr>
          <p:cNvSpPr txBox="1"/>
          <p:nvPr/>
        </p:nvSpPr>
        <p:spPr>
          <a:xfrm>
            <a:off x="457199" y="829489"/>
            <a:ext cx="2759530" cy="307777"/>
          </a:xfrm>
          <a:prstGeom prst="rect">
            <a:avLst/>
          </a:prstGeom>
          <a:noFill/>
        </p:spPr>
        <p:txBody>
          <a:bodyPr wrap="square" rtlCol="0">
            <a:spAutoFit/>
          </a:bodyPr>
          <a:lstStyle/>
          <a:p>
            <a:r>
              <a:rPr lang="en-US" altLang="zh-CN" b="1" dirty="0"/>
              <a:t>Vision-Language Pre-training</a:t>
            </a:r>
            <a:endParaRPr lang="zh-CN" altLang="en-US" b="1" dirty="0"/>
          </a:p>
        </p:txBody>
      </p:sp>
    </p:spTree>
    <p:extLst>
      <p:ext uri="{BB962C8B-B14F-4D97-AF65-F5344CB8AC3E}">
        <p14:creationId xmlns:p14="http://schemas.microsoft.com/office/powerpoint/2010/main" val="579719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4. </a:t>
            </a:r>
            <a:r>
              <a:rPr lang="en-US" altLang="zh-CN" dirty="0"/>
              <a:t>Literature Review</a:t>
            </a:r>
            <a:endParaRPr dirty="0"/>
          </a:p>
        </p:txBody>
      </p:sp>
      <p:graphicFrame>
        <p:nvGraphicFramePr>
          <p:cNvPr id="2" name="表格 1">
            <a:extLst>
              <a:ext uri="{FF2B5EF4-FFF2-40B4-BE49-F238E27FC236}">
                <a16:creationId xmlns:a16="http://schemas.microsoft.com/office/drawing/2014/main" id="{BF8B45F3-44FA-E655-3EBD-452C3242764D}"/>
              </a:ext>
            </a:extLst>
          </p:cNvPr>
          <p:cNvGraphicFramePr>
            <a:graphicFrameLocks noGrp="1"/>
          </p:cNvGraphicFramePr>
          <p:nvPr>
            <p:extLst>
              <p:ext uri="{D42A27DB-BD31-4B8C-83A1-F6EECF244321}">
                <p14:modId xmlns:p14="http://schemas.microsoft.com/office/powerpoint/2010/main" val="166163413"/>
              </p:ext>
            </p:extLst>
          </p:nvPr>
        </p:nvGraphicFramePr>
        <p:xfrm>
          <a:off x="579664" y="677635"/>
          <a:ext cx="7780564" cy="3901440"/>
        </p:xfrm>
        <a:graphic>
          <a:graphicData uri="http://schemas.openxmlformats.org/drawingml/2006/table">
            <a:tbl>
              <a:tblPr/>
              <a:tblGrid>
                <a:gridCol w="2057400">
                  <a:extLst>
                    <a:ext uri="{9D8B030D-6E8A-4147-A177-3AD203B41FA5}">
                      <a16:colId xmlns:a16="http://schemas.microsoft.com/office/drawing/2014/main" val="465674944"/>
                    </a:ext>
                  </a:extLst>
                </a:gridCol>
                <a:gridCol w="1094015">
                  <a:extLst>
                    <a:ext uri="{9D8B030D-6E8A-4147-A177-3AD203B41FA5}">
                      <a16:colId xmlns:a16="http://schemas.microsoft.com/office/drawing/2014/main" val="177178108"/>
                    </a:ext>
                  </a:extLst>
                </a:gridCol>
                <a:gridCol w="857250">
                  <a:extLst>
                    <a:ext uri="{9D8B030D-6E8A-4147-A177-3AD203B41FA5}">
                      <a16:colId xmlns:a16="http://schemas.microsoft.com/office/drawing/2014/main" val="4050124678"/>
                    </a:ext>
                  </a:extLst>
                </a:gridCol>
                <a:gridCol w="1774526">
                  <a:extLst>
                    <a:ext uri="{9D8B030D-6E8A-4147-A177-3AD203B41FA5}">
                      <a16:colId xmlns:a16="http://schemas.microsoft.com/office/drawing/2014/main" val="1109668148"/>
                    </a:ext>
                  </a:extLst>
                </a:gridCol>
                <a:gridCol w="1997373">
                  <a:extLst>
                    <a:ext uri="{9D8B030D-6E8A-4147-A177-3AD203B41FA5}">
                      <a16:colId xmlns:a16="http://schemas.microsoft.com/office/drawing/2014/main" val="4015327639"/>
                    </a:ext>
                  </a:extLst>
                </a:gridCol>
              </a:tblGrid>
              <a:tr h="334544">
                <a:tc>
                  <a:txBody>
                    <a:bodyPr/>
                    <a:lstStyle/>
                    <a:p>
                      <a:pPr algn="ctr"/>
                      <a:r>
                        <a:rPr lang="en-US" altLang="zh-CN" sz="1600" b="1" dirty="0"/>
                        <a:t>Model</a:t>
                      </a:r>
                      <a:endParaRPr lang="zh-CN" altLang="en-US" sz="1600" b="1"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solidFill>
                  </a:tcPr>
                </a:tc>
                <a:tc>
                  <a:txBody>
                    <a:bodyPr/>
                    <a:lstStyle/>
                    <a:p>
                      <a:pPr algn="ctr"/>
                      <a:r>
                        <a:rPr lang="en-US" altLang="zh-CN" sz="1600" b="1" dirty="0"/>
                        <a:t>Modality</a:t>
                      </a:r>
                      <a:endParaRPr lang="zh-CN" altLang="en-US" sz="1600" b="1"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solidFill>
                  </a:tcPr>
                </a:tc>
                <a:tc>
                  <a:txBody>
                    <a:bodyPr/>
                    <a:lstStyle/>
                    <a:p>
                      <a:pPr algn="ctr"/>
                      <a:r>
                        <a:rPr lang="en-US" altLang="zh-CN" sz="1600" b="1" dirty="0"/>
                        <a:t>Type</a:t>
                      </a:r>
                      <a:endParaRPr lang="zh-CN" altLang="en-US" sz="1600" b="1"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solidFill>
                  </a:tcPr>
                </a:tc>
                <a:tc>
                  <a:txBody>
                    <a:bodyPr/>
                    <a:lstStyle/>
                    <a:p>
                      <a:pPr algn="ctr"/>
                      <a:r>
                        <a:rPr lang="en-US" altLang="zh-CN" sz="1600" b="1" dirty="0"/>
                        <a:t>Encoder</a:t>
                      </a:r>
                      <a:endParaRPr lang="zh-CN" altLang="en-US" sz="1600" b="1"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solidFill>
                  </a:tcPr>
                </a:tc>
                <a:tc>
                  <a:txBody>
                    <a:bodyPr/>
                    <a:lstStyle/>
                    <a:p>
                      <a:pPr algn="ctr"/>
                      <a:r>
                        <a:rPr lang="en-US" altLang="zh-CN" sz="1600" b="1" dirty="0"/>
                        <a:t>Datasets</a:t>
                      </a:r>
                      <a:endParaRPr lang="zh-CN" altLang="en-US" sz="1600" b="1" dirty="0"/>
                    </a:p>
                  </a:txBody>
                  <a:tcPr>
                    <a:lnL w="6350" cap="flat" cmpd="sng" algn="ctr">
                      <a:solidFill>
                        <a:schemeClr val="tx1"/>
                      </a:solidFill>
                      <a:prstDash val="solid"/>
                      <a:round/>
                      <a:headEnd type="none" w="med" len="med"/>
                      <a:tailEnd type="none" w="med" len="med"/>
                    </a:lnL>
                    <a:lnR w="6350" cmpd="sng">
                      <a:solidFill>
                        <a:schemeClr val="tx1"/>
                      </a:solidFill>
                      <a:prstDash val="soli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2054226812"/>
                  </a:ext>
                </a:extLst>
              </a:tr>
              <a:tr h="273718">
                <a:tc>
                  <a:txBody>
                    <a:bodyPr/>
                    <a:lstStyle/>
                    <a:p>
                      <a:pPr algn="ctr"/>
                      <a:r>
                        <a:rPr lang="en-US" altLang="zh-CN" sz="1200" b="0" dirty="0" err="1"/>
                        <a:t>ViLBERT</a:t>
                      </a:r>
                      <a:r>
                        <a:rPr lang="en-US" altLang="zh-CN" sz="1200" b="0" dirty="0"/>
                        <a:t> (Lu et al. 2019)</a:t>
                      </a:r>
                      <a:endParaRPr lang="zh-CN" altLang="en-US" sz="1200" b="0"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bg1"/>
                    </a:solidFill>
                  </a:tcPr>
                </a:tc>
                <a:tc rowSpan="8">
                  <a:txBody>
                    <a:bodyPr/>
                    <a:lstStyle/>
                    <a:p>
                      <a:pPr algn="ctr"/>
                      <a:r>
                        <a:rPr lang="en-US" altLang="zh-CN" sz="1200" b="0" dirty="0"/>
                        <a:t>Text-Image</a:t>
                      </a:r>
                      <a:endParaRPr lang="zh-CN" altLang="en-US" sz="1200" b="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bg1"/>
                    </a:solidFill>
                  </a:tcPr>
                </a:tc>
                <a:tc rowSpan="6">
                  <a:txBody>
                    <a:bodyPr/>
                    <a:lstStyle/>
                    <a:p>
                      <a:pPr algn="ctr"/>
                      <a:r>
                        <a:rPr lang="en-US" altLang="zh-CN" sz="1200" b="0" dirty="0"/>
                        <a:t>Dual Encoder</a:t>
                      </a:r>
                      <a:endParaRPr lang="zh-CN" altLang="en-US" sz="1200" b="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t>BERT + Faster R-CNN</a:t>
                      </a:r>
                      <a:endParaRPr lang="zh-CN" altLang="en-US" sz="1200" b="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t>COCO+VG</a:t>
                      </a:r>
                      <a:endParaRPr lang="zh-CN" altLang="en-US" sz="1200" b="0" dirty="0"/>
                    </a:p>
                  </a:txBody>
                  <a:tcPr>
                    <a:lnL w="6350" cap="flat" cmpd="sng" algn="ctr">
                      <a:solidFill>
                        <a:schemeClr val="tx1"/>
                      </a:solidFill>
                      <a:prstDash val="solid"/>
                      <a:round/>
                      <a:headEnd type="none" w="med" len="med"/>
                      <a:tailEnd type="none" w="med" len="med"/>
                    </a:lnL>
                    <a:lnR w="6350" cmpd="sng">
                      <a:solidFill>
                        <a:schemeClr val="tx1"/>
                      </a:solidFill>
                      <a:prstDash val="soli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59113261"/>
                  </a:ext>
                </a:extLst>
              </a:tr>
              <a:tr h="273718">
                <a:tc>
                  <a:txBody>
                    <a:bodyPr/>
                    <a:lstStyle/>
                    <a:p>
                      <a:pPr algn="ctr"/>
                      <a:r>
                        <a:rPr lang="en-US" altLang="zh-CN" sz="1200" b="0" dirty="0"/>
                        <a:t>CLIP (Radford et al. 2021)</a:t>
                      </a:r>
                      <a:endParaRPr lang="zh-CN" altLang="en-US" sz="1200" b="0"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vMerge="1">
                  <a:txBody>
                    <a:bodyPr/>
                    <a:lstStyle/>
                    <a:p>
                      <a:pPr algn="ct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vMerge="1">
                  <a:txBody>
                    <a:bodyPr/>
                    <a:lstStyle/>
                    <a:p>
                      <a:pPr algn="ct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t>Transformer + Vit</a:t>
                      </a:r>
                      <a:endParaRPr lang="zh-CN" altLang="en-US" sz="1200" b="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t>SC</a:t>
                      </a:r>
                      <a:endParaRPr lang="zh-CN" altLang="en-US" sz="1200" b="0" dirty="0"/>
                    </a:p>
                  </a:txBody>
                  <a:tcPr>
                    <a:lnL w="6350" cap="flat" cmpd="sng" algn="ctr">
                      <a:solidFill>
                        <a:schemeClr val="tx1"/>
                      </a:solidFill>
                      <a:prstDash val="solid"/>
                      <a:round/>
                      <a:headEnd type="none" w="med" len="med"/>
                      <a:tailEnd type="none" w="med" len="med"/>
                    </a:lnL>
                    <a:lnR w="6350" cmpd="sng">
                      <a:solidFill>
                        <a:schemeClr val="tx1"/>
                      </a:solidFill>
                      <a:prstDash val="soli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25260451"/>
                  </a:ext>
                </a:extLst>
              </a:tr>
              <a:tr h="273718">
                <a:tc>
                  <a:txBody>
                    <a:bodyPr/>
                    <a:lstStyle/>
                    <a:p>
                      <a:pPr algn="ctr"/>
                      <a:r>
                        <a:rPr lang="en-US" altLang="zh-CN" sz="1200" b="0" dirty="0"/>
                        <a:t>ALIGN (Jia et al. 2021)</a:t>
                      </a:r>
                      <a:endParaRPr lang="zh-CN" altLang="en-US" sz="1200" b="0"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bg1"/>
                    </a:solidFill>
                  </a:tcPr>
                </a:tc>
                <a:tc vMerge="1">
                  <a:txBody>
                    <a:bodyPr/>
                    <a:lstStyle/>
                    <a:p>
                      <a:pPr algn="ct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bg1"/>
                    </a:solidFill>
                  </a:tcPr>
                </a:tc>
                <a:tc vMerge="1">
                  <a:txBody>
                    <a:bodyPr/>
                    <a:lstStyle/>
                    <a:p>
                      <a:pPr algn="ct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t>BERT + </a:t>
                      </a:r>
                      <a:r>
                        <a:rPr lang="en-US" altLang="zh-CN" sz="1200" b="0" dirty="0" err="1"/>
                        <a:t>EffcientNet</a:t>
                      </a:r>
                      <a:endParaRPr lang="zh-CN" altLang="en-US" sz="1200" b="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err="1"/>
                        <a:t>AltText</a:t>
                      </a:r>
                      <a:endParaRPr lang="zh-CN" altLang="en-US" sz="1200" b="0" dirty="0"/>
                    </a:p>
                  </a:txBody>
                  <a:tcPr>
                    <a:lnL w="6350" cap="flat" cmpd="sng" algn="ctr">
                      <a:solidFill>
                        <a:schemeClr val="tx1"/>
                      </a:solidFill>
                      <a:prstDash val="solid"/>
                      <a:round/>
                      <a:headEnd type="none" w="med" len="med"/>
                      <a:tailEnd type="none" w="med" len="med"/>
                    </a:lnL>
                    <a:lnR w="6350" cmpd="sng">
                      <a:solidFill>
                        <a:schemeClr val="tx1"/>
                      </a:solidFill>
                      <a:prstDash val="soli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08089437"/>
                  </a:ext>
                </a:extLst>
              </a:tr>
              <a:tr h="273718">
                <a:tc>
                  <a:txBody>
                    <a:bodyPr/>
                    <a:lstStyle/>
                    <a:p>
                      <a:pPr algn="ctr"/>
                      <a:r>
                        <a:rPr lang="en-US" altLang="zh-CN" sz="1200" b="0" dirty="0"/>
                        <a:t>BLIP (Li et al. 2022)</a:t>
                      </a:r>
                      <a:endParaRPr lang="zh-CN" altLang="en-US" sz="1200" b="0"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bg1"/>
                    </a:solidFill>
                  </a:tcPr>
                </a:tc>
                <a:tc vMerge="1">
                  <a:txBody>
                    <a:bodyPr/>
                    <a:lstStyle/>
                    <a:p>
                      <a:pPr algn="ct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bg1"/>
                    </a:solidFill>
                  </a:tcPr>
                </a:tc>
                <a:tc vMerge="1">
                  <a:txBody>
                    <a:bodyPr/>
                    <a:lstStyle/>
                    <a:p>
                      <a:pPr algn="ct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err="1"/>
                        <a:t>RoBERTa</a:t>
                      </a:r>
                      <a:r>
                        <a:rPr lang="en-US" altLang="zh-CN" sz="1200" b="0" dirty="0"/>
                        <a:t> + </a:t>
                      </a:r>
                      <a:r>
                        <a:rPr lang="en-US" altLang="zh-CN" sz="1200" b="0" dirty="0" err="1"/>
                        <a:t>ResNet</a:t>
                      </a:r>
                      <a:endParaRPr lang="zh-CN" altLang="en-US" sz="1200" b="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t>COCO+VG+CC3M</a:t>
                      </a:r>
                      <a:endParaRPr lang="zh-CN" altLang="en-US" sz="1200" b="0" dirty="0"/>
                    </a:p>
                  </a:txBody>
                  <a:tcPr>
                    <a:lnL w="6350" cap="flat" cmpd="sng" algn="ctr">
                      <a:solidFill>
                        <a:schemeClr val="tx1"/>
                      </a:solidFill>
                      <a:prstDash val="solid"/>
                      <a:round/>
                      <a:headEnd type="none" w="med" len="med"/>
                      <a:tailEnd type="none" w="med" len="med"/>
                    </a:lnL>
                    <a:lnR w="6350" cmpd="sng">
                      <a:solidFill>
                        <a:schemeClr val="tx1"/>
                      </a:solidFill>
                      <a:prstDash val="soli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2925665"/>
                  </a:ext>
                </a:extLst>
              </a:tr>
              <a:tr h="27371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FILIP (Yao et al. 2022)</a:t>
                      </a:r>
                      <a:endParaRPr lang="zh-CN" altLang="en-US" sz="1200" b="0"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vMerge="1">
                  <a:txBody>
                    <a:bodyPr/>
                    <a:lstStyle/>
                    <a:p>
                      <a:endParaRPr lang="zh-CN" altLang="en-US"/>
                    </a:p>
                  </a:txBody>
                  <a:tcPr/>
                </a:tc>
                <a:tc vMerge="1">
                  <a:txBody>
                    <a:bodyPr/>
                    <a:lstStyle/>
                    <a:p>
                      <a:endParaRPr lang="zh-CN" altLang="en-US"/>
                    </a:p>
                  </a:txBody>
                  <a:tcPr/>
                </a:tc>
                <a:tc>
                  <a:txBody>
                    <a:bodyPr/>
                    <a:lstStyle/>
                    <a:p>
                      <a:pPr algn="ctr"/>
                      <a:r>
                        <a:rPr lang="en-US" altLang="zh-CN" sz="1200" b="0" dirty="0"/>
                        <a:t>Vit + Vit</a:t>
                      </a:r>
                      <a:endParaRPr lang="zh-CN" altLang="en-US" sz="1200" b="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t>CC+FLKR+COCO</a:t>
                      </a:r>
                      <a:endParaRPr lang="zh-CN" altLang="en-US" sz="1200" b="0" dirty="0"/>
                    </a:p>
                  </a:txBody>
                  <a:tcPr>
                    <a:lnL w="6350" cap="flat" cmpd="sng" algn="ctr">
                      <a:solidFill>
                        <a:schemeClr val="tx1"/>
                      </a:solidFill>
                      <a:prstDash val="solid"/>
                      <a:round/>
                      <a:headEnd type="none" w="med" len="med"/>
                      <a:tailEnd type="none" w="med" len="med"/>
                    </a:lnL>
                    <a:lnR w="6350" cmpd="sng">
                      <a:solidFill>
                        <a:schemeClr val="tx1"/>
                      </a:solidFill>
                      <a:prstDash val="soli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83052264"/>
                  </a:ext>
                </a:extLst>
              </a:tr>
              <a:tr h="273718">
                <a:tc>
                  <a:txBody>
                    <a:bodyPr/>
                    <a:lstStyle/>
                    <a:p>
                      <a:pPr algn="ctr"/>
                      <a:r>
                        <a:rPr lang="en-US" altLang="zh-CN" sz="1200" b="0" dirty="0"/>
                        <a:t>MAP (</a:t>
                      </a:r>
                      <a:r>
                        <a:rPr lang="en-US" altLang="zh-CN" sz="1200" b="0" dirty="0" err="1"/>
                        <a:t>Yatai</a:t>
                      </a:r>
                      <a:r>
                        <a:rPr lang="en-US" altLang="zh-CN" sz="1200" b="0" dirty="0"/>
                        <a:t> et al. 2023)</a:t>
                      </a:r>
                      <a:endParaRPr lang="zh-CN" altLang="en-US" sz="1200" b="0"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bg1"/>
                    </a:solidFill>
                  </a:tcPr>
                </a:tc>
                <a:tc vMerge="1">
                  <a:txBody>
                    <a:bodyPr/>
                    <a:lstStyle/>
                    <a:p>
                      <a:pPr algn="ct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bg1"/>
                    </a:solidFill>
                  </a:tcPr>
                </a:tc>
                <a:tc vMerge="1">
                  <a:txBody>
                    <a:bodyPr/>
                    <a:lstStyle/>
                    <a:p>
                      <a:pPr algn="ct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Transformer + </a:t>
                      </a:r>
                      <a:r>
                        <a:rPr lang="en-US" altLang="zh-CN" sz="1200" b="0" dirty="0" err="1"/>
                        <a:t>ResNet</a:t>
                      </a:r>
                      <a:endParaRPr lang="zh-CN" altLang="en-US" sz="1200" b="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t>VG+CC3M+SBU</a:t>
                      </a:r>
                      <a:endParaRPr lang="zh-CN" altLang="en-US" sz="1200" b="0" dirty="0"/>
                    </a:p>
                  </a:txBody>
                  <a:tcPr>
                    <a:lnL w="6350" cap="flat" cmpd="sng" algn="ctr">
                      <a:solidFill>
                        <a:schemeClr val="tx1"/>
                      </a:solidFill>
                      <a:prstDash val="solid"/>
                      <a:round/>
                      <a:headEnd type="none" w="med" len="med"/>
                      <a:tailEnd type="none" w="med" len="med"/>
                    </a:lnL>
                    <a:lnR w="6350" cmpd="sng">
                      <a:solidFill>
                        <a:schemeClr val="tx1"/>
                      </a:solidFill>
                      <a:prstDash val="soli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25633014"/>
                  </a:ext>
                </a:extLst>
              </a:tr>
              <a:tr h="456196">
                <a:tc>
                  <a:txBody>
                    <a:bodyPr/>
                    <a:lstStyle/>
                    <a:p>
                      <a:pPr algn="ctr"/>
                      <a:r>
                        <a:rPr lang="en-US" altLang="zh-CN" sz="1200" b="0" dirty="0" err="1"/>
                        <a:t>PixelBERT</a:t>
                      </a:r>
                      <a:endParaRPr lang="en-US" altLang="zh-CN" sz="1200" b="0" dirty="0"/>
                    </a:p>
                    <a:p>
                      <a:pPr algn="ctr"/>
                      <a:r>
                        <a:rPr lang="en-US" altLang="zh-CN" sz="1200" b="0" dirty="0"/>
                        <a:t>(Huang et al. 2020)</a:t>
                      </a:r>
                      <a:endParaRPr lang="zh-CN" altLang="en-US" sz="1200" b="0"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vMerge="1">
                  <a:txBody>
                    <a:bodyPr/>
                    <a:lstStyle/>
                    <a:p>
                      <a:pPr algn="ct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rowSpan="5">
                  <a:txBody>
                    <a:bodyPr/>
                    <a:lstStyle/>
                    <a:p>
                      <a:pPr algn="ctr"/>
                      <a:r>
                        <a:rPr lang="en-US" altLang="zh-CN" sz="1200" b="0" dirty="0"/>
                        <a:t>Fusion Encoder</a:t>
                      </a:r>
                      <a:endParaRPr lang="zh-CN" altLang="en-US" sz="1200" b="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BERT + </a:t>
                      </a:r>
                      <a:r>
                        <a:rPr lang="en-US" altLang="zh-CN" sz="1200" b="0" dirty="0" err="1"/>
                        <a:t>ResNet</a:t>
                      </a:r>
                      <a:endParaRPr lang="zh-CN" altLang="en-US" sz="1200" b="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t>COCO+VG</a:t>
                      </a:r>
                      <a:endParaRPr lang="zh-CN" altLang="en-US" sz="1200" b="0" dirty="0"/>
                    </a:p>
                  </a:txBody>
                  <a:tcPr>
                    <a:lnL w="6350" cap="flat" cmpd="sng" algn="ctr">
                      <a:solidFill>
                        <a:schemeClr val="tx1"/>
                      </a:solidFill>
                      <a:prstDash val="solid"/>
                      <a:round/>
                      <a:headEnd type="none" w="med" len="med"/>
                      <a:tailEnd type="none" w="med" len="med"/>
                    </a:lnL>
                    <a:lnR w="6350" cmpd="sng">
                      <a:solidFill>
                        <a:schemeClr val="tx1"/>
                      </a:solidFill>
                      <a:prstDash val="soli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9580939"/>
                  </a:ext>
                </a:extLst>
              </a:tr>
              <a:tr h="273718">
                <a:tc>
                  <a:txBody>
                    <a:bodyPr/>
                    <a:lstStyle/>
                    <a:p>
                      <a:pPr algn="ctr"/>
                      <a:r>
                        <a:rPr lang="en-US" altLang="zh-CN" sz="1200" b="0" dirty="0" err="1"/>
                        <a:t>ViLT</a:t>
                      </a:r>
                      <a:r>
                        <a:rPr lang="en-US" altLang="zh-CN" sz="1200" b="0" dirty="0"/>
                        <a:t> (Kim et al. 2021)</a:t>
                      </a:r>
                      <a:endParaRPr lang="zh-CN" altLang="en-US" sz="1200" b="0"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vMerge="1">
                  <a:txBody>
                    <a:bodyPr/>
                    <a:lstStyle/>
                    <a:p>
                      <a:pPr algn="ct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vMerge="1">
                  <a:txBody>
                    <a:bodyPr/>
                    <a:lstStyle/>
                    <a:p>
                      <a:pPr algn="ct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t>Vit + Linear Projection</a:t>
                      </a:r>
                      <a:endParaRPr lang="zh-CN" altLang="en-US" sz="1200" b="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t>COCO+VG+SBU+CC3M</a:t>
                      </a:r>
                      <a:endParaRPr lang="zh-CN" altLang="en-US" sz="1200" b="0" dirty="0"/>
                    </a:p>
                  </a:txBody>
                  <a:tcPr>
                    <a:lnL w="6350" cap="flat" cmpd="sng" algn="ctr">
                      <a:solidFill>
                        <a:schemeClr val="tx1"/>
                      </a:solidFill>
                      <a:prstDash val="solid"/>
                      <a:round/>
                      <a:headEnd type="none" w="med" len="med"/>
                      <a:tailEnd type="none" w="med" len="med"/>
                    </a:lnL>
                    <a:lnR w="6350" cmpd="sng">
                      <a:solidFill>
                        <a:schemeClr val="tx1"/>
                      </a:solidFill>
                      <a:prstDash val="soli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84070967"/>
                  </a:ext>
                </a:extLst>
              </a:tr>
              <a:tr h="273718">
                <a:tc>
                  <a:txBody>
                    <a:bodyPr/>
                    <a:lstStyle/>
                    <a:p>
                      <a:pPr algn="ctr"/>
                      <a:r>
                        <a:rPr lang="en-US" altLang="zh-CN" sz="1200" b="0" dirty="0" err="1"/>
                        <a:t>VideoBERT</a:t>
                      </a:r>
                      <a:r>
                        <a:rPr lang="en-US" altLang="zh-CN" sz="1200" b="0" dirty="0"/>
                        <a:t> </a:t>
                      </a:r>
                    </a:p>
                    <a:p>
                      <a:pPr algn="ctr"/>
                      <a:r>
                        <a:rPr lang="en-US" altLang="zh-CN" sz="1200" b="0" dirty="0"/>
                        <a:t>(Sun et al. 2019)</a:t>
                      </a:r>
                      <a:endParaRPr lang="zh-CN" altLang="en-US" sz="1200" b="0"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rowSpan="2">
                  <a:txBody>
                    <a:bodyPr/>
                    <a:lstStyle/>
                    <a:p>
                      <a:pPr algn="ctr"/>
                      <a:r>
                        <a:rPr lang="en-US" altLang="zh-CN" sz="1200" b="0" dirty="0"/>
                        <a:t>Text-Video</a:t>
                      </a:r>
                      <a:endParaRPr lang="zh-CN" altLang="en-US" sz="1200" b="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vMerge="1">
                  <a:txBody>
                    <a:bodyPr/>
                    <a:lstStyle/>
                    <a:p>
                      <a:endParaRPr lang="zh-CN" altLang="en-US"/>
                    </a:p>
                  </a:txBody>
                  <a:tcPr/>
                </a:tc>
                <a:tc>
                  <a:txBody>
                    <a:bodyPr/>
                    <a:lstStyle/>
                    <a:p>
                      <a:pPr algn="ctr"/>
                      <a:r>
                        <a:rPr lang="en-US" altLang="zh-CN" sz="1200" b="0" dirty="0"/>
                        <a:t>BERT + Faster R-CNN</a:t>
                      </a:r>
                      <a:endParaRPr lang="zh-CN" altLang="en-US" sz="1200" b="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t>SC</a:t>
                      </a:r>
                      <a:endParaRPr lang="zh-CN" altLang="en-US" sz="1200" b="0" dirty="0"/>
                    </a:p>
                  </a:txBody>
                  <a:tcPr>
                    <a:lnL w="6350" cap="flat" cmpd="sng" algn="ctr">
                      <a:solidFill>
                        <a:schemeClr val="tx1"/>
                      </a:solidFill>
                      <a:prstDash val="solid"/>
                      <a:round/>
                      <a:headEnd type="none" w="med" len="med"/>
                      <a:tailEnd type="none" w="med" len="med"/>
                    </a:lnL>
                    <a:lnR w="6350" cmpd="sng">
                      <a:solidFill>
                        <a:schemeClr val="tx1"/>
                      </a:solidFill>
                      <a:prstDash val="soli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64876532"/>
                  </a:ext>
                </a:extLst>
              </a:tr>
              <a:tr h="273718">
                <a:tc>
                  <a:txBody>
                    <a:bodyPr/>
                    <a:lstStyle/>
                    <a:p>
                      <a:pPr algn="ctr"/>
                      <a:r>
                        <a:rPr lang="en-US" altLang="zh-CN" sz="1200" b="0" dirty="0"/>
                        <a:t>HERO (Li et al. 2020)</a:t>
                      </a:r>
                      <a:endParaRPr lang="zh-CN" altLang="en-US" sz="1200" b="0"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vMerge="1">
                  <a:txBody>
                    <a:bodyPr/>
                    <a:lstStyle/>
                    <a:p>
                      <a:pPr algn="ctr"/>
                      <a:endParaRPr lang="zh-CN" altLang="en-US" sz="1200" b="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vMerge="1">
                  <a:txBody>
                    <a:bodyPr/>
                    <a:lstStyle/>
                    <a:p>
                      <a:endParaRPr lang="zh-CN" altLang="en-US"/>
                    </a:p>
                  </a:txBody>
                  <a:tcPr/>
                </a:tc>
                <a:tc>
                  <a:txBody>
                    <a:bodyPr/>
                    <a:lstStyle/>
                    <a:p>
                      <a:pPr algn="ctr"/>
                      <a:r>
                        <a:rPr lang="en-US" altLang="zh-CN" sz="1200" b="0" dirty="0"/>
                        <a:t>Transformer</a:t>
                      </a:r>
                      <a:endParaRPr lang="zh-CN" altLang="en-US" sz="1200" b="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t>HowTo100M+TV</a:t>
                      </a:r>
                      <a:endParaRPr lang="zh-CN" altLang="en-US" sz="1200" b="0" dirty="0"/>
                    </a:p>
                  </a:txBody>
                  <a:tcPr>
                    <a:lnL w="6350" cap="flat" cmpd="sng" algn="ctr">
                      <a:solidFill>
                        <a:schemeClr val="tx1"/>
                      </a:solidFill>
                      <a:prstDash val="solid"/>
                      <a:round/>
                      <a:headEnd type="none" w="med" len="med"/>
                      <a:tailEnd type="none" w="med" len="med"/>
                    </a:lnL>
                    <a:lnR w="6350" cmpd="sng">
                      <a:solidFill>
                        <a:schemeClr val="tx1"/>
                      </a:solidFill>
                      <a:prstDash val="soli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5396283"/>
                  </a:ext>
                </a:extLst>
              </a:tr>
              <a:tr h="456196">
                <a:tc>
                  <a:txBody>
                    <a:bodyPr/>
                    <a:lstStyle/>
                    <a:p>
                      <a:pPr algn="ctr"/>
                      <a:r>
                        <a:rPr lang="en-US" altLang="zh-CN" sz="1200" b="0" dirty="0"/>
                        <a:t>Chat-</a:t>
                      </a:r>
                      <a:r>
                        <a:rPr lang="en-US" altLang="zh-CN" sz="1200" b="0" dirty="0" err="1"/>
                        <a:t>UniVi</a:t>
                      </a:r>
                      <a:endParaRPr lang="en-US" altLang="zh-CN" sz="1200" b="0" dirty="0"/>
                    </a:p>
                    <a:p>
                      <a:pPr algn="ctr"/>
                      <a:r>
                        <a:rPr lang="en-US" altLang="zh-CN" sz="1200" b="0" dirty="0"/>
                        <a:t> (Peng et al. 2023)</a:t>
                      </a:r>
                      <a:endParaRPr lang="zh-CN" altLang="en-US" sz="1200" b="0"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t>Image-Video</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vMerge="1">
                  <a:txBody>
                    <a:bodyPr/>
                    <a:lstStyle/>
                    <a:p>
                      <a:pPr algn="ct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t>Vit + Faster R-CNN</a:t>
                      </a:r>
                      <a:endParaRPr lang="zh-CN" altLang="en-US" sz="1200" b="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t>COCO+CC3M</a:t>
                      </a:r>
                      <a:endParaRPr lang="zh-CN" altLang="en-US" sz="1200" b="0" dirty="0"/>
                    </a:p>
                  </a:txBody>
                  <a:tcPr>
                    <a:lnL w="6350" cap="flat" cmpd="sng" algn="ctr">
                      <a:solidFill>
                        <a:schemeClr val="tx1"/>
                      </a:solidFill>
                      <a:prstDash val="solid"/>
                      <a:round/>
                      <a:headEnd type="none" w="med" len="med"/>
                      <a:tailEnd type="none" w="med" len="med"/>
                    </a:lnL>
                    <a:lnR w="6350" cmpd="sng">
                      <a:solidFill>
                        <a:schemeClr val="tx1"/>
                      </a:solidFill>
                      <a:prstDash val="soli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02788665"/>
                  </a:ext>
                </a:extLst>
              </a:tr>
            </a:tbl>
          </a:graphicData>
        </a:graphic>
      </p:graphicFrame>
    </p:spTree>
    <p:extLst>
      <p:ext uri="{BB962C8B-B14F-4D97-AF65-F5344CB8AC3E}">
        <p14:creationId xmlns:p14="http://schemas.microsoft.com/office/powerpoint/2010/main" val="942382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5. </a:t>
            </a:r>
            <a:r>
              <a:rPr lang="en-US" dirty="0"/>
              <a:t>Research Methodology</a:t>
            </a:r>
            <a:r>
              <a:rPr lang="en" dirty="0"/>
              <a:t> </a:t>
            </a:r>
            <a:endParaRPr dirty="0"/>
          </a:p>
        </p:txBody>
      </p:sp>
      <p:pic>
        <p:nvPicPr>
          <p:cNvPr id="2" name="图片 1" descr="图示&#10;&#10;描述已自动生成">
            <a:extLst>
              <a:ext uri="{FF2B5EF4-FFF2-40B4-BE49-F238E27FC236}">
                <a16:creationId xmlns:a16="http://schemas.microsoft.com/office/drawing/2014/main" id="{F93FC204-651D-47BC-70A0-EE53E939B1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50659" y="1556180"/>
            <a:ext cx="6242681" cy="2031139"/>
          </a:xfrm>
          <a:prstGeom prst="rect">
            <a:avLst/>
          </a:prstGeom>
          <a:noFill/>
          <a:ln>
            <a:noFill/>
          </a:ln>
        </p:spPr>
      </p:pic>
      <p:sp>
        <p:nvSpPr>
          <p:cNvPr id="5" name="文本框 4">
            <a:extLst>
              <a:ext uri="{FF2B5EF4-FFF2-40B4-BE49-F238E27FC236}">
                <a16:creationId xmlns:a16="http://schemas.microsoft.com/office/drawing/2014/main" id="{4E7A49A2-4E4A-B2FA-78BE-9D38CABA5C63}"/>
              </a:ext>
            </a:extLst>
          </p:cNvPr>
          <p:cNvSpPr txBox="1"/>
          <p:nvPr/>
        </p:nvSpPr>
        <p:spPr>
          <a:xfrm>
            <a:off x="2899612" y="3760537"/>
            <a:ext cx="3344774" cy="307777"/>
          </a:xfrm>
          <a:prstGeom prst="rect">
            <a:avLst/>
          </a:prstGeom>
          <a:noFill/>
        </p:spPr>
        <p:txBody>
          <a:bodyPr wrap="square">
            <a:spAutoFit/>
          </a:bodyPr>
          <a:lstStyle/>
          <a:p>
            <a:r>
              <a:rPr lang="zh-CN" altLang="en-US" dirty="0"/>
              <a:t>Intent detection architecture diagram</a:t>
            </a:r>
          </a:p>
        </p:txBody>
      </p:sp>
      <p:sp>
        <p:nvSpPr>
          <p:cNvPr id="7" name="文本框 6">
            <a:extLst>
              <a:ext uri="{FF2B5EF4-FFF2-40B4-BE49-F238E27FC236}">
                <a16:creationId xmlns:a16="http://schemas.microsoft.com/office/drawing/2014/main" id="{D0E7A742-3542-5F32-F418-C31C434FD1DA}"/>
              </a:ext>
            </a:extLst>
          </p:cNvPr>
          <p:cNvSpPr txBox="1"/>
          <p:nvPr/>
        </p:nvSpPr>
        <p:spPr>
          <a:xfrm>
            <a:off x="1552713" y="1248403"/>
            <a:ext cx="2321241" cy="276999"/>
          </a:xfrm>
          <a:prstGeom prst="rect">
            <a:avLst/>
          </a:prstGeom>
          <a:noFill/>
        </p:spPr>
        <p:txBody>
          <a:bodyPr wrap="square">
            <a:spAutoFit/>
          </a:bodyPr>
          <a:lstStyle/>
          <a:p>
            <a:pPr algn="ctr"/>
            <a:r>
              <a:rPr lang="zh-CN" altLang="en-US" sz="1200" dirty="0"/>
              <a:t>Multimodal Representation</a:t>
            </a:r>
          </a:p>
        </p:txBody>
      </p:sp>
      <p:cxnSp>
        <p:nvCxnSpPr>
          <p:cNvPr id="9" name="直接连接符 8">
            <a:extLst>
              <a:ext uri="{FF2B5EF4-FFF2-40B4-BE49-F238E27FC236}">
                <a16:creationId xmlns:a16="http://schemas.microsoft.com/office/drawing/2014/main" id="{09A2D988-E1FA-23F9-38D5-F845016A9403}"/>
              </a:ext>
            </a:extLst>
          </p:cNvPr>
          <p:cNvCxnSpPr>
            <a:cxnSpLocks/>
          </p:cNvCxnSpPr>
          <p:nvPr/>
        </p:nvCxnSpPr>
        <p:spPr>
          <a:xfrm>
            <a:off x="3976007" y="1314450"/>
            <a:ext cx="0" cy="2204357"/>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E3F0CE4-C722-34F9-99B4-6C95985A14A7}"/>
              </a:ext>
            </a:extLst>
          </p:cNvPr>
          <p:cNvCxnSpPr>
            <a:cxnSpLocks/>
          </p:cNvCxnSpPr>
          <p:nvPr/>
        </p:nvCxnSpPr>
        <p:spPr>
          <a:xfrm>
            <a:off x="6504214" y="1314450"/>
            <a:ext cx="0" cy="2204357"/>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927D2555-DAE1-7BD9-4E58-78D23ADD74EB}"/>
              </a:ext>
            </a:extLst>
          </p:cNvPr>
          <p:cNvSpPr txBox="1"/>
          <p:nvPr/>
        </p:nvSpPr>
        <p:spPr>
          <a:xfrm>
            <a:off x="4357042" y="1248402"/>
            <a:ext cx="1621903" cy="276999"/>
          </a:xfrm>
          <a:prstGeom prst="rect">
            <a:avLst/>
          </a:prstGeom>
          <a:noFill/>
        </p:spPr>
        <p:txBody>
          <a:bodyPr wrap="square">
            <a:spAutoFit/>
          </a:bodyPr>
          <a:lstStyle/>
          <a:p>
            <a:pPr algn="ctr"/>
            <a:r>
              <a:rPr lang="zh-CN" altLang="en-US" sz="1200" dirty="0"/>
              <a:t>Multimodal Fusion</a:t>
            </a:r>
          </a:p>
        </p:txBody>
      </p:sp>
      <p:sp>
        <p:nvSpPr>
          <p:cNvPr id="18" name="文本框 17">
            <a:extLst>
              <a:ext uri="{FF2B5EF4-FFF2-40B4-BE49-F238E27FC236}">
                <a16:creationId xmlns:a16="http://schemas.microsoft.com/office/drawing/2014/main" id="{8D1BCE3A-0147-213E-CA74-752A8C63FF2F}"/>
              </a:ext>
            </a:extLst>
          </p:cNvPr>
          <p:cNvSpPr txBox="1"/>
          <p:nvPr/>
        </p:nvSpPr>
        <p:spPr>
          <a:xfrm>
            <a:off x="6501356" y="1245938"/>
            <a:ext cx="1265464" cy="276999"/>
          </a:xfrm>
          <a:prstGeom prst="rect">
            <a:avLst/>
          </a:prstGeom>
          <a:noFill/>
        </p:spPr>
        <p:txBody>
          <a:bodyPr wrap="square">
            <a:spAutoFit/>
          </a:bodyPr>
          <a:lstStyle/>
          <a:p>
            <a:pPr algn="ctr"/>
            <a:r>
              <a:rPr lang="zh-CN" altLang="en-US" sz="1200" dirty="0"/>
              <a:t>Classification</a:t>
            </a:r>
          </a:p>
        </p:txBody>
      </p:sp>
    </p:spTree>
    <p:extLst>
      <p:ext uri="{BB962C8B-B14F-4D97-AF65-F5344CB8AC3E}">
        <p14:creationId xmlns:p14="http://schemas.microsoft.com/office/powerpoint/2010/main" val="1253737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altLang="zh-CN" dirty="0"/>
              <a:t>5. </a:t>
            </a:r>
            <a:r>
              <a:rPr lang="en-US" altLang="zh-CN" dirty="0"/>
              <a:t>Research Methodology</a:t>
            </a:r>
            <a:r>
              <a:rPr lang="en" altLang="zh-CN" dirty="0"/>
              <a:t> </a:t>
            </a:r>
            <a:endParaRPr dirty="0"/>
          </a:p>
        </p:txBody>
      </p:sp>
      <p:pic>
        <p:nvPicPr>
          <p:cNvPr id="4" name="图片 3">
            <a:extLst>
              <a:ext uri="{FF2B5EF4-FFF2-40B4-BE49-F238E27FC236}">
                <a16:creationId xmlns:a16="http://schemas.microsoft.com/office/drawing/2014/main" id="{BC4C5D30-FF43-45D8-1882-7178A0DC8308}"/>
              </a:ext>
            </a:extLst>
          </p:cNvPr>
          <p:cNvPicPr>
            <a:picLocks noChangeAspect="1"/>
          </p:cNvPicPr>
          <p:nvPr/>
        </p:nvPicPr>
        <p:blipFill>
          <a:blip r:embed="rId3"/>
          <a:stretch>
            <a:fillRect/>
          </a:stretch>
        </p:blipFill>
        <p:spPr>
          <a:xfrm>
            <a:off x="2671383" y="730020"/>
            <a:ext cx="5058533" cy="3683458"/>
          </a:xfrm>
          <a:prstGeom prst="rect">
            <a:avLst/>
          </a:prstGeom>
        </p:spPr>
      </p:pic>
      <p:sp>
        <p:nvSpPr>
          <p:cNvPr id="3" name="文本框 2">
            <a:extLst>
              <a:ext uri="{FF2B5EF4-FFF2-40B4-BE49-F238E27FC236}">
                <a16:creationId xmlns:a16="http://schemas.microsoft.com/office/drawing/2014/main" id="{23FA4643-B372-1150-9E02-C44235F21A65}"/>
              </a:ext>
            </a:extLst>
          </p:cNvPr>
          <p:cNvSpPr txBox="1"/>
          <p:nvPr/>
        </p:nvSpPr>
        <p:spPr>
          <a:xfrm>
            <a:off x="164948" y="2417861"/>
            <a:ext cx="2431295" cy="307777"/>
          </a:xfrm>
          <a:prstGeom prst="rect">
            <a:avLst/>
          </a:prstGeom>
          <a:noFill/>
        </p:spPr>
        <p:txBody>
          <a:bodyPr wrap="square">
            <a:spAutoFit/>
          </a:bodyPr>
          <a:lstStyle/>
          <a:p>
            <a:r>
              <a:rPr lang="en-US" altLang="zh-CN" dirty="0"/>
              <a:t>F</a:t>
            </a:r>
            <a:r>
              <a:rPr lang="zh-CN" altLang="en-US" dirty="0"/>
              <a:t>low chart of the experiment</a:t>
            </a:r>
          </a:p>
        </p:txBody>
      </p:sp>
    </p:spTree>
    <p:extLst>
      <p:ext uri="{BB962C8B-B14F-4D97-AF65-F5344CB8AC3E}">
        <p14:creationId xmlns:p14="http://schemas.microsoft.com/office/powerpoint/2010/main" val="4010669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altLang="zh-CN" dirty="0"/>
              <a:t>5. </a:t>
            </a:r>
            <a:r>
              <a:rPr lang="en-US" altLang="zh-CN" dirty="0"/>
              <a:t>Research Methodology</a:t>
            </a:r>
            <a:r>
              <a:rPr lang="en" altLang="zh-CN" dirty="0"/>
              <a:t> </a:t>
            </a:r>
            <a:endParaRPr dirty="0"/>
          </a:p>
        </p:txBody>
      </p:sp>
      <p:graphicFrame>
        <p:nvGraphicFramePr>
          <p:cNvPr id="2" name="Google Shape;121;p18">
            <a:extLst>
              <a:ext uri="{FF2B5EF4-FFF2-40B4-BE49-F238E27FC236}">
                <a16:creationId xmlns:a16="http://schemas.microsoft.com/office/drawing/2014/main" id="{69E359B8-F168-0C64-4ACC-515ABBCA9B94}"/>
              </a:ext>
            </a:extLst>
          </p:cNvPr>
          <p:cNvGraphicFramePr/>
          <p:nvPr>
            <p:extLst>
              <p:ext uri="{D42A27DB-BD31-4B8C-83A1-F6EECF244321}">
                <p14:modId xmlns:p14="http://schemas.microsoft.com/office/powerpoint/2010/main" val="3504777908"/>
              </p:ext>
            </p:extLst>
          </p:nvPr>
        </p:nvGraphicFramePr>
        <p:xfrm>
          <a:off x="930729" y="1559379"/>
          <a:ext cx="6988628" cy="1332203"/>
        </p:xfrm>
        <a:graphic>
          <a:graphicData uri="http://schemas.openxmlformats.org/drawingml/2006/table">
            <a:tbl>
              <a:tblPr>
                <a:noFill/>
              </a:tblPr>
              <a:tblGrid>
                <a:gridCol w="1104987">
                  <a:extLst>
                    <a:ext uri="{9D8B030D-6E8A-4147-A177-3AD203B41FA5}">
                      <a16:colId xmlns:a16="http://schemas.microsoft.com/office/drawing/2014/main" val="20000"/>
                    </a:ext>
                  </a:extLst>
                </a:gridCol>
                <a:gridCol w="1075020">
                  <a:extLst>
                    <a:ext uri="{9D8B030D-6E8A-4147-A177-3AD203B41FA5}">
                      <a16:colId xmlns:a16="http://schemas.microsoft.com/office/drawing/2014/main" val="20001"/>
                    </a:ext>
                  </a:extLst>
                </a:gridCol>
                <a:gridCol w="1220412">
                  <a:extLst>
                    <a:ext uri="{9D8B030D-6E8A-4147-A177-3AD203B41FA5}">
                      <a16:colId xmlns:a16="http://schemas.microsoft.com/office/drawing/2014/main" val="2871550446"/>
                    </a:ext>
                  </a:extLst>
                </a:gridCol>
                <a:gridCol w="1312056">
                  <a:extLst>
                    <a:ext uri="{9D8B030D-6E8A-4147-A177-3AD203B41FA5}">
                      <a16:colId xmlns:a16="http://schemas.microsoft.com/office/drawing/2014/main" val="20002"/>
                    </a:ext>
                  </a:extLst>
                </a:gridCol>
                <a:gridCol w="1068967">
                  <a:extLst>
                    <a:ext uri="{9D8B030D-6E8A-4147-A177-3AD203B41FA5}">
                      <a16:colId xmlns:a16="http://schemas.microsoft.com/office/drawing/2014/main" val="20003"/>
                    </a:ext>
                  </a:extLst>
                </a:gridCol>
                <a:gridCol w="1207186">
                  <a:extLst>
                    <a:ext uri="{9D8B030D-6E8A-4147-A177-3AD203B41FA5}">
                      <a16:colId xmlns:a16="http://schemas.microsoft.com/office/drawing/2014/main" val="20004"/>
                    </a:ext>
                  </a:extLst>
                </a:gridCol>
              </a:tblGrid>
              <a:tr h="337635">
                <a:tc>
                  <a:txBody>
                    <a:bodyPr/>
                    <a:lstStyle/>
                    <a:p>
                      <a:pPr marL="0" lvl="0" indent="0" algn="ctr" rtl="0">
                        <a:spcBef>
                          <a:spcPts val="0"/>
                        </a:spcBef>
                        <a:spcAft>
                          <a:spcPts val="0"/>
                        </a:spcAft>
                        <a:buNone/>
                      </a:pPr>
                      <a:r>
                        <a:rPr lang="zh-CN" b="1" dirty="0"/>
                        <a:t>Approach</a:t>
                      </a:r>
                      <a:endParaRPr b="1" dirty="0"/>
                    </a:p>
                  </a:txBody>
                  <a:tcPr marL="91425" marR="91425" marT="91425" marB="91425"/>
                </a:tc>
                <a:tc>
                  <a:txBody>
                    <a:bodyPr/>
                    <a:lstStyle/>
                    <a:p>
                      <a:pPr marL="0" lvl="0" indent="0" algn="ctr" rtl="0">
                        <a:spcBef>
                          <a:spcPts val="0"/>
                        </a:spcBef>
                        <a:spcAft>
                          <a:spcPts val="0"/>
                        </a:spcAft>
                        <a:buNone/>
                      </a:pPr>
                      <a:r>
                        <a:rPr lang="zh-CN" b="1" dirty="0"/>
                        <a:t>Method</a:t>
                      </a:r>
                      <a:endParaRPr b="1" dirty="0"/>
                    </a:p>
                  </a:txBody>
                  <a:tcPr marL="91425" marR="91425" marT="91425" marB="91425"/>
                </a:tc>
                <a:tc>
                  <a:txBody>
                    <a:bodyPr/>
                    <a:lstStyle/>
                    <a:p>
                      <a:pPr marL="0" lvl="0" indent="0" algn="ctr" rtl="0">
                        <a:spcBef>
                          <a:spcPts val="0"/>
                        </a:spcBef>
                        <a:spcAft>
                          <a:spcPts val="0"/>
                        </a:spcAft>
                        <a:buNone/>
                      </a:pPr>
                      <a:r>
                        <a:rPr lang="en-US" b="1" dirty="0"/>
                        <a:t>Models</a:t>
                      </a:r>
                      <a:endParaRPr b="1" dirty="0"/>
                    </a:p>
                  </a:txBody>
                  <a:tcPr marL="91425" marR="91425" marT="91425" marB="91425"/>
                </a:tc>
                <a:tc>
                  <a:txBody>
                    <a:bodyPr/>
                    <a:lstStyle/>
                    <a:p>
                      <a:pPr marL="0" lvl="0" indent="0" algn="ctr" rtl="0">
                        <a:spcBef>
                          <a:spcPts val="0"/>
                        </a:spcBef>
                        <a:spcAft>
                          <a:spcPts val="0"/>
                        </a:spcAft>
                        <a:buNone/>
                      </a:pPr>
                      <a:r>
                        <a:rPr lang="zh-CN" b="1" dirty="0"/>
                        <a:t>Instruments</a:t>
                      </a:r>
                      <a:endParaRPr b="1" dirty="0"/>
                    </a:p>
                  </a:txBody>
                  <a:tcPr marL="91425" marR="91425" marT="91425" marB="91425"/>
                </a:tc>
                <a:tc>
                  <a:txBody>
                    <a:bodyPr/>
                    <a:lstStyle/>
                    <a:p>
                      <a:pPr marL="0" lvl="0" indent="0" algn="ctr" rtl="0">
                        <a:spcBef>
                          <a:spcPts val="0"/>
                        </a:spcBef>
                        <a:spcAft>
                          <a:spcPts val="0"/>
                        </a:spcAft>
                        <a:buNone/>
                      </a:pPr>
                      <a:r>
                        <a:rPr lang="en-US" b="1" dirty="0"/>
                        <a:t>Metrics</a:t>
                      </a:r>
                      <a:endParaRPr b="1" dirty="0"/>
                    </a:p>
                  </a:txBody>
                  <a:tcPr marL="91425" marR="91425" marT="91425" marB="91425"/>
                </a:tc>
                <a:tc>
                  <a:txBody>
                    <a:bodyPr/>
                    <a:lstStyle/>
                    <a:p>
                      <a:pPr marL="0" lvl="0" indent="0" algn="ctr" rtl="0">
                        <a:spcBef>
                          <a:spcPts val="0"/>
                        </a:spcBef>
                        <a:spcAft>
                          <a:spcPts val="0"/>
                        </a:spcAft>
                        <a:buNone/>
                      </a:pPr>
                      <a:r>
                        <a:rPr lang="en-US" b="1" dirty="0"/>
                        <a:t>Dataset</a:t>
                      </a:r>
                      <a:endParaRPr b="1" dirty="0"/>
                    </a:p>
                  </a:txBody>
                  <a:tcPr marL="91425" marR="91425" marT="91425" marB="91425"/>
                </a:tc>
                <a:extLst>
                  <a:ext uri="{0D108BD9-81ED-4DB2-BD59-A6C34878D82A}">
                    <a16:rowId xmlns:a16="http://schemas.microsoft.com/office/drawing/2014/main" val="10000"/>
                  </a:ext>
                </a:extLst>
              </a:tr>
              <a:tr h="935993">
                <a:tc>
                  <a:txBody>
                    <a:bodyPr/>
                    <a:lstStyle/>
                    <a:p>
                      <a:pPr marL="0" lvl="0" indent="0" algn="l" rtl="0">
                        <a:spcBef>
                          <a:spcPts val="0"/>
                        </a:spcBef>
                        <a:spcAft>
                          <a:spcPts val="0"/>
                        </a:spcAft>
                        <a:buNone/>
                      </a:pPr>
                      <a:r>
                        <a:rPr lang="zh-CN" sz="1200" dirty="0"/>
                        <a:t>Quantitative</a:t>
                      </a:r>
                      <a:endParaRPr sz="1200" dirty="0"/>
                    </a:p>
                  </a:txBody>
                  <a:tcPr marL="91425" marR="91425" marT="91425" marB="91425"/>
                </a:tc>
                <a:tc>
                  <a:txBody>
                    <a:bodyPr/>
                    <a:lstStyle/>
                    <a:p>
                      <a:pPr marL="0" lvl="0" indent="0" algn="l" rtl="0">
                        <a:spcBef>
                          <a:spcPts val="0"/>
                        </a:spcBef>
                        <a:spcAft>
                          <a:spcPts val="0"/>
                        </a:spcAft>
                        <a:buNone/>
                      </a:pPr>
                      <a:r>
                        <a:rPr lang="zh-CN" sz="1200" dirty="0"/>
                        <a:t>Experiment</a:t>
                      </a:r>
                      <a:endParaRPr sz="1200" dirty="0"/>
                    </a:p>
                  </a:txBody>
                  <a:tcPr marL="91425" marR="91425" marT="91425" marB="91425"/>
                </a:tc>
                <a:tc>
                  <a:txBody>
                    <a:bodyPr/>
                    <a:lstStyle/>
                    <a:p>
                      <a:pPr marL="0" lvl="0" indent="0" algn="l" rtl="0">
                        <a:spcBef>
                          <a:spcPts val="0"/>
                        </a:spcBef>
                        <a:spcAft>
                          <a:spcPts val="0"/>
                        </a:spcAft>
                        <a:buNone/>
                      </a:pPr>
                      <a:r>
                        <a:rPr lang="en-US" sz="1200" dirty="0"/>
                        <a:t>Clip,</a:t>
                      </a:r>
                    </a:p>
                    <a:p>
                      <a:pPr marL="0" lvl="0" indent="0" algn="l" rtl="0">
                        <a:spcBef>
                          <a:spcPts val="0"/>
                        </a:spcBef>
                        <a:spcAft>
                          <a:spcPts val="0"/>
                        </a:spcAft>
                        <a:buNone/>
                      </a:pPr>
                      <a:r>
                        <a:rPr lang="en-US" sz="1200" dirty="0"/>
                        <a:t>Attention mechanism</a:t>
                      </a:r>
                    </a:p>
                  </a:txBody>
                  <a:tcPr marL="91425" marR="91425" marT="91425" marB="91425"/>
                </a:tc>
                <a:tc>
                  <a:txBody>
                    <a:bodyPr/>
                    <a:lstStyle/>
                    <a:p>
                      <a:pPr marL="0" lvl="0" indent="0" algn="ctr" rtl="0">
                        <a:spcBef>
                          <a:spcPts val="0"/>
                        </a:spcBef>
                        <a:spcAft>
                          <a:spcPts val="0"/>
                        </a:spcAft>
                        <a:buNone/>
                      </a:pPr>
                      <a:r>
                        <a:rPr lang="en-US" sz="1200" dirty="0"/>
                        <a:t>Torch</a:t>
                      </a:r>
                      <a:endParaRPr sz="1200" dirty="0"/>
                    </a:p>
                  </a:txBody>
                  <a:tcPr marL="91425" marR="91425" marT="91425" marB="91425"/>
                </a:tc>
                <a:tc>
                  <a:txBody>
                    <a:bodyPr/>
                    <a:lstStyle/>
                    <a:p>
                      <a:pPr marL="0" lvl="0" indent="0" algn="ctr" rtl="0">
                        <a:spcBef>
                          <a:spcPts val="0"/>
                        </a:spcBef>
                        <a:spcAft>
                          <a:spcPts val="0"/>
                        </a:spcAft>
                        <a:buNone/>
                      </a:pPr>
                      <a:r>
                        <a:rPr lang="en-US" altLang="zh-CN" sz="1200" dirty="0"/>
                        <a:t>Accuracy,</a:t>
                      </a:r>
                    </a:p>
                    <a:p>
                      <a:pPr marL="0" lvl="0" indent="0" algn="ctr" rtl="0">
                        <a:spcBef>
                          <a:spcPts val="0"/>
                        </a:spcBef>
                        <a:spcAft>
                          <a:spcPts val="0"/>
                        </a:spcAft>
                        <a:buNone/>
                      </a:pPr>
                      <a:r>
                        <a:rPr lang="en-US" altLang="zh-CN" sz="1200" dirty="0"/>
                        <a:t>Precision,</a:t>
                      </a:r>
                    </a:p>
                    <a:p>
                      <a:pPr marL="0" lvl="0" indent="0" algn="ctr" rtl="0">
                        <a:spcBef>
                          <a:spcPts val="0"/>
                        </a:spcBef>
                        <a:spcAft>
                          <a:spcPts val="0"/>
                        </a:spcAft>
                        <a:buNone/>
                      </a:pPr>
                      <a:r>
                        <a:rPr lang="en-US" altLang="zh-CN" sz="1200" dirty="0"/>
                        <a:t>Recall,</a:t>
                      </a:r>
                    </a:p>
                    <a:p>
                      <a:pPr marL="0" lvl="0" indent="0" algn="ctr" rtl="0">
                        <a:spcBef>
                          <a:spcPts val="0"/>
                        </a:spcBef>
                        <a:spcAft>
                          <a:spcPts val="0"/>
                        </a:spcAft>
                        <a:buNone/>
                      </a:pPr>
                      <a:r>
                        <a:rPr lang="en-US" altLang="zh-CN" sz="1200" dirty="0"/>
                        <a:t>F1-Score</a:t>
                      </a:r>
                      <a:endParaRPr sz="1200" dirty="0"/>
                    </a:p>
                  </a:txBody>
                  <a:tcPr marL="91425" marR="91425" marT="91425" marB="91425"/>
                </a:tc>
                <a:tc>
                  <a:txBody>
                    <a:bodyPr/>
                    <a:lstStyle/>
                    <a:p>
                      <a:pPr marL="0" lvl="0" indent="0" algn="ctr" rtl="0">
                        <a:spcBef>
                          <a:spcPts val="0"/>
                        </a:spcBef>
                        <a:spcAft>
                          <a:spcPts val="0"/>
                        </a:spcAft>
                        <a:buNone/>
                      </a:pPr>
                      <a:r>
                        <a:rPr lang="en-US" altLang="zh-CN" sz="1200" b="0" i="0" u="none" strike="noStrike" cap="none" dirty="0" err="1">
                          <a:solidFill>
                            <a:schemeClr val="tx1"/>
                          </a:solidFill>
                          <a:effectLst/>
                          <a:latin typeface="+mn-lt"/>
                          <a:ea typeface="+mn-ea"/>
                          <a:cs typeface="+mn-cs"/>
                          <a:sym typeface="Arial"/>
                          <a:hlinkClick r:id="rId3"/>
                        </a:rPr>
                        <a:t>MIntRec</a:t>
                      </a:r>
                      <a:endParaRPr sz="1200" dirty="0"/>
                    </a:p>
                  </a:txBody>
                  <a:tcPr marL="91425" marR="91425" marT="91425" marB="91425"/>
                </a:tc>
                <a:extLst>
                  <a:ext uri="{0D108BD9-81ED-4DB2-BD59-A6C34878D82A}">
                    <a16:rowId xmlns:a16="http://schemas.microsoft.com/office/drawing/2014/main" val="10001"/>
                  </a:ext>
                </a:extLst>
              </a:tr>
            </a:tbl>
          </a:graphicData>
        </a:graphic>
      </p:graphicFrame>
      <p:sp>
        <p:nvSpPr>
          <p:cNvPr id="3" name="文本框 2">
            <a:extLst>
              <a:ext uri="{FF2B5EF4-FFF2-40B4-BE49-F238E27FC236}">
                <a16:creationId xmlns:a16="http://schemas.microsoft.com/office/drawing/2014/main" id="{EB6D7BBF-6C70-4E7B-DF56-1F38163C9F13}"/>
              </a:ext>
            </a:extLst>
          </p:cNvPr>
          <p:cNvSpPr txBox="1"/>
          <p:nvPr/>
        </p:nvSpPr>
        <p:spPr>
          <a:xfrm>
            <a:off x="3726996" y="1103411"/>
            <a:ext cx="1690008" cy="307777"/>
          </a:xfrm>
          <a:prstGeom prst="rect">
            <a:avLst/>
          </a:prstGeom>
          <a:noFill/>
        </p:spPr>
        <p:txBody>
          <a:bodyPr wrap="square">
            <a:spAutoFit/>
          </a:bodyPr>
          <a:lstStyle/>
          <a:p>
            <a:r>
              <a:rPr lang="en-US" altLang="zh-CN" dirty="0"/>
              <a:t>E</a:t>
            </a:r>
            <a:r>
              <a:rPr lang="zh-CN" altLang="en-US" dirty="0"/>
              <a:t>xperiment </a:t>
            </a:r>
            <a:r>
              <a:rPr lang="en-US" altLang="zh-CN" dirty="0"/>
              <a:t>design</a:t>
            </a:r>
            <a:endParaRPr lang="zh-CN" altLang="en-US" dirty="0"/>
          </a:p>
        </p:txBody>
      </p:sp>
    </p:spTree>
    <p:extLst>
      <p:ext uri="{BB962C8B-B14F-4D97-AF65-F5344CB8AC3E}">
        <p14:creationId xmlns:p14="http://schemas.microsoft.com/office/powerpoint/2010/main" val="2954054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6. </a:t>
            </a:r>
            <a:r>
              <a:rPr lang="en-US" dirty="0"/>
              <a:t>Significance of research</a:t>
            </a:r>
            <a:endParaRPr dirty="0"/>
          </a:p>
        </p:txBody>
      </p:sp>
      <p:sp>
        <p:nvSpPr>
          <p:cNvPr id="4" name="文本框 3">
            <a:extLst>
              <a:ext uri="{FF2B5EF4-FFF2-40B4-BE49-F238E27FC236}">
                <a16:creationId xmlns:a16="http://schemas.microsoft.com/office/drawing/2014/main" id="{86E8AA07-882F-5DDC-BA47-9E0E5F42D3AF}"/>
              </a:ext>
            </a:extLst>
          </p:cNvPr>
          <p:cNvSpPr txBox="1"/>
          <p:nvPr/>
        </p:nvSpPr>
        <p:spPr>
          <a:xfrm>
            <a:off x="2800348" y="725090"/>
            <a:ext cx="5502729" cy="3693319"/>
          </a:xfrm>
          <a:prstGeom prst="rect">
            <a:avLst/>
          </a:prstGeom>
          <a:solidFill>
            <a:schemeClr val="accent5">
              <a:lumMod val="20000"/>
              <a:lumOff val="80000"/>
            </a:schemeClr>
          </a:solidFill>
        </p:spPr>
        <p:txBody>
          <a:bodyPr wrap="square">
            <a:spAutoFit/>
          </a:bodyPr>
          <a:lstStyle/>
          <a:p>
            <a:pPr algn="just"/>
            <a:endParaRPr lang="en-US" altLang="zh-CN" sz="1200" dirty="0"/>
          </a:p>
          <a:p>
            <a:pPr algn="just"/>
            <a:endParaRPr lang="en-US" altLang="zh-CN" sz="1200" dirty="0"/>
          </a:p>
          <a:p>
            <a:pPr algn="just"/>
            <a:endParaRPr lang="en-US" altLang="zh-CN" sz="1200" dirty="0"/>
          </a:p>
          <a:p>
            <a:pPr algn="just"/>
            <a:r>
              <a:rPr lang="zh-CN" altLang="en-US" dirty="0"/>
              <a:t>By analyzing the intention of posts containing image and text information, we can understand the real thoughts of users, thereby providing personalized services such as advertising marketing and public opinion monitoring.</a:t>
            </a:r>
            <a:endParaRPr lang="en-US" altLang="zh-CN" dirty="0"/>
          </a:p>
          <a:p>
            <a:pPr algn="just"/>
            <a:endParaRPr lang="en-US" altLang="zh-CN" sz="1200" dirty="0"/>
          </a:p>
          <a:p>
            <a:pPr algn="just"/>
            <a:endParaRPr lang="en-US" altLang="zh-CN" sz="1200" dirty="0"/>
          </a:p>
          <a:p>
            <a:pPr algn="just"/>
            <a:endParaRPr lang="en-US" altLang="zh-CN" sz="1200" dirty="0"/>
          </a:p>
          <a:p>
            <a:pPr algn="just"/>
            <a:r>
              <a:rPr lang="zh-CN" altLang="en-US" dirty="0"/>
              <a:t>By integrating information from different media for more accurate intent detection, intelligent systems can be provided with a more flexible and natural interaction method, thereby making correct judgments or reasonable feedback on human intentions to improve the quality and efficiency of human-computer interaction.</a:t>
            </a:r>
            <a:endParaRPr lang="en-US" altLang="zh-CN" dirty="0"/>
          </a:p>
          <a:p>
            <a:pPr algn="just"/>
            <a:endParaRPr lang="en-US" altLang="zh-CN" sz="1200" dirty="0"/>
          </a:p>
          <a:p>
            <a:pPr algn="just"/>
            <a:endParaRPr lang="en-US" altLang="zh-CN" sz="1200" dirty="0"/>
          </a:p>
          <a:p>
            <a:pPr algn="just"/>
            <a:endParaRPr lang="en-US" altLang="zh-CN" sz="1200" dirty="0"/>
          </a:p>
        </p:txBody>
      </p:sp>
      <p:cxnSp>
        <p:nvCxnSpPr>
          <p:cNvPr id="8" name="直接连接符 7">
            <a:extLst>
              <a:ext uri="{FF2B5EF4-FFF2-40B4-BE49-F238E27FC236}">
                <a16:creationId xmlns:a16="http://schemas.microsoft.com/office/drawing/2014/main" id="{6293B203-4761-488D-F392-279A64DB6B88}"/>
              </a:ext>
            </a:extLst>
          </p:cNvPr>
          <p:cNvCxnSpPr>
            <a:cxnSpLocks/>
          </p:cNvCxnSpPr>
          <p:nvPr/>
        </p:nvCxnSpPr>
        <p:spPr>
          <a:xfrm>
            <a:off x="2800347" y="2432957"/>
            <a:ext cx="5502729"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70A475A7-C658-46AA-9DCE-BA5FB6F4A4B5}"/>
              </a:ext>
            </a:extLst>
          </p:cNvPr>
          <p:cNvSpPr txBox="1"/>
          <p:nvPr/>
        </p:nvSpPr>
        <p:spPr>
          <a:xfrm rot="16200000">
            <a:off x="1428719" y="1216478"/>
            <a:ext cx="400110" cy="1208314"/>
          </a:xfrm>
          <a:prstGeom prst="rect">
            <a:avLst/>
          </a:prstGeom>
          <a:noFill/>
        </p:spPr>
        <p:txBody>
          <a:bodyPr vert="eaVert" wrap="square" rtlCol="0">
            <a:spAutoFit/>
          </a:bodyPr>
          <a:lstStyle/>
          <a:p>
            <a:r>
              <a:rPr lang="en-US" altLang="zh-CN" dirty="0"/>
              <a:t>Social Media</a:t>
            </a:r>
            <a:endParaRPr lang="zh-CN" altLang="en-US" dirty="0"/>
          </a:p>
        </p:txBody>
      </p:sp>
      <p:sp>
        <p:nvSpPr>
          <p:cNvPr id="10" name="文本框 9">
            <a:extLst>
              <a:ext uri="{FF2B5EF4-FFF2-40B4-BE49-F238E27FC236}">
                <a16:creationId xmlns:a16="http://schemas.microsoft.com/office/drawing/2014/main" id="{5648E263-D78F-AA64-2E53-E9CBC7CD3F70}"/>
              </a:ext>
            </a:extLst>
          </p:cNvPr>
          <p:cNvSpPr txBox="1"/>
          <p:nvPr/>
        </p:nvSpPr>
        <p:spPr>
          <a:xfrm rot="16200000">
            <a:off x="1484017" y="2004266"/>
            <a:ext cx="400110" cy="2453744"/>
          </a:xfrm>
          <a:prstGeom prst="rect">
            <a:avLst/>
          </a:prstGeom>
          <a:noFill/>
        </p:spPr>
        <p:txBody>
          <a:bodyPr vert="eaVert" wrap="square" rtlCol="0">
            <a:spAutoFit/>
          </a:bodyPr>
          <a:lstStyle/>
          <a:p>
            <a:r>
              <a:rPr lang="en-US" altLang="zh-CN" dirty="0"/>
              <a:t>Human-computer Interaction</a:t>
            </a:r>
            <a:endParaRPr lang="zh-CN" altLang="en-US" dirty="0"/>
          </a:p>
        </p:txBody>
      </p:sp>
    </p:spTree>
    <p:extLst>
      <p:ext uri="{BB962C8B-B14F-4D97-AF65-F5344CB8AC3E}">
        <p14:creationId xmlns:p14="http://schemas.microsoft.com/office/powerpoint/2010/main" val="508054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7. Conclusion</a:t>
            </a:r>
            <a:endParaRPr dirty="0"/>
          </a:p>
        </p:txBody>
      </p:sp>
      <p:sp>
        <p:nvSpPr>
          <p:cNvPr id="3" name="文本框 2">
            <a:extLst>
              <a:ext uri="{FF2B5EF4-FFF2-40B4-BE49-F238E27FC236}">
                <a16:creationId xmlns:a16="http://schemas.microsoft.com/office/drawing/2014/main" id="{585AB0F7-107F-3B14-0E2C-3D04E9D15FFA}"/>
              </a:ext>
            </a:extLst>
          </p:cNvPr>
          <p:cNvSpPr txBox="1"/>
          <p:nvPr/>
        </p:nvSpPr>
        <p:spPr>
          <a:xfrm>
            <a:off x="1326696" y="1017478"/>
            <a:ext cx="6490607" cy="3108543"/>
          </a:xfrm>
          <a:prstGeom prst="rect">
            <a:avLst/>
          </a:prstGeom>
          <a:noFill/>
        </p:spPr>
        <p:txBody>
          <a:bodyPr wrap="square">
            <a:spAutoFit/>
          </a:bodyPr>
          <a:lstStyle/>
          <a:p>
            <a:pPr marL="285750" indent="-285750" algn="just">
              <a:buFont typeface="Wingdings" panose="05000000000000000000" pitchFamily="2" charset="2"/>
              <a:buChar char="l"/>
            </a:pPr>
            <a:r>
              <a:rPr lang="zh-CN" altLang="en-US" dirty="0"/>
              <a:t>This research endeavors to design a new intent detection framework, which includes two equally important stages of multimodal representation and fusion, to explore the integration of image and text data to enhance the accuracy and robustness of intent detection in multimedia content.</a:t>
            </a:r>
          </a:p>
          <a:p>
            <a:pPr marL="285750" indent="-285750">
              <a:buFont typeface="Wingdings" panose="05000000000000000000" pitchFamily="2" charset="2"/>
              <a:buChar char="l"/>
            </a:pPr>
            <a:endParaRPr lang="zh-CN" altLang="en-US" dirty="0"/>
          </a:p>
          <a:p>
            <a:pPr marL="285750" indent="-285750" algn="just">
              <a:buFont typeface="Wingdings" panose="05000000000000000000" pitchFamily="2" charset="2"/>
              <a:buChar char="l"/>
            </a:pPr>
            <a:r>
              <a:rPr lang="zh-CN" altLang="en-US" dirty="0"/>
              <a:t>In representation, we propose a representation method based on</a:t>
            </a:r>
            <a:r>
              <a:rPr lang="en-US" altLang="zh-CN" dirty="0"/>
              <a:t> vision-language</a:t>
            </a:r>
            <a:r>
              <a:rPr lang="zh-CN" altLang="en-US" dirty="0"/>
              <a:t> pre-training model, which can process image and text data simultaneously to improve the ability of information understanding, and it can also simplify system integration and saves computing resources.</a:t>
            </a:r>
          </a:p>
          <a:p>
            <a:pPr marL="285750" indent="-285750">
              <a:buFont typeface="Wingdings" panose="05000000000000000000" pitchFamily="2" charset="2"/>
              <a:buChar char="l"/>
            </a:pPr>
            <a:endParaRPr lang="zh-CN" altLang="en-US" dirty="0"/>
          </a:p>
          <a:p>
            <a:pPr marL="285750" indent="-285750" algn="just">
              <a:buFont typeface="Wingdings" panose="05000000000000000000" pitchFamily="2" charset="2"/>
              <a:buChar char="l"/>
            </a:pPr>
            <a:r>
              <a:rPr lang="zh-CN" altLang="en-US" dirty="0"/>
              <a:t>In fusion, we propose an attention-based Cross-modal multi-level fusion method, which can fuse image and text features from token-level and global level, enables the model to dynamically adjust the attention to different modalities, capture important features.</a:t>
            </a:r>
          </a:p>
        </p:txBody>
      </p:sp>
    </p:spTree>
    <p:extLst>
      <p:ext uri="{BB962C8B-B14F-4D97-AF65-F5344CB8AC3E}">
        <p14:creationId xmlns:p14="http://schemas.microsoft.com/office/powerpoint/2010/main" val="2558839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8. </a:t>
            </a:r>
            <a:r>
              <a:rPr lang="en-US" altLang="zh-CN" dirty="0"/>
              <a:t>References</a:t>
            </a:r>
            <a:endParaRPr dirty="0"/>
          </a:p>
        </p:txBody>
      </p:sp>
      <p:sp>
        <p:nvSpPr>
          <p:cNvPr id="4" name="文本框 3">
            <a:extLst>
              <a:ext uri="{FF2B5EF4-FFF2-40B4-BE49-F238E27FC236}">
                <a16:creationId xmlns:a16="http://schemas.microsoft.com/office/drawing/2014/main" id="{B6C530B5-0F00-8514-5F9E-659B9F3607F1}"/>
              </a:ext>
            </a:extLst>
          </p:cNvPr>
          <p:cNvSpPr txBox="1"/>
          <p:nvPr/>
        </p:nvSpPr>
        <p:spPr>
          <a:xfrm>
            <a:off x="670492" y="694313"/>
            <a:ext cx="7803016" cy="3754874"/>
          </a:xfrm>
          <a:prstGeom prst="rect">
            <a:avLst/>
          </a:prstGeom>
          <a:noFill/>
        </p:spPr>
        <p:txBody>
          <a:bodyPr wrap="square">
            <a:spAutoFit/>
          </a:bodyPr>
          <a:lstStyle/>
          <a:p>
            <a:r>
              <a:rPr lang="zh-CN" altLang="en-US" dirty="0"/>
              <a:t>Ramanand, J., Bhavsar, K., &amp; Pedanekar, N. (2010, June). Wishful thinking-finding suggestions and’buy’wishes from product reviews. In Proceedings of the NAACL HLT 2010 workshop on computational approaches to analysis and generation of emotion in text (pp. 54-61).</a:t>
            </a:r>
          </a:p>
          <a:p>
            <a:endParaRPr lang="zh-CN" altLang="en-US" dirty="0"/>
          </a:p>
          <a:p>
            <a:r>
              <a:rPr lang="zh-CN" altLang="en-US" dirty="0"/>
              <a:t>Kruk, J., Lubin, J., Sikka, K., Lin, X., Jurafsky, D., &amp; Divakaran, A. (2019). Integrating text and image: Determining multimodal document intention in instagram posts. arXiv preprint arXiv:1904.09073.</a:t>
            </a:r>
          </a:p>
          <a:p>
            <a:endParaRPr lang="zh-CN" altLang="en-US" dirty="0"/>
          </a:p>
          <a:p>
            <a:r>
              <a:rPr lang="zh-CN" altLang="en-US" dirty="0"/>
              <a:t>Wu, T., Wang, M., **, Y., &amp; Zhao, Z. (2024). Intent recognition model based on sequential information and sentence features. Neurocomputing, 566, 127054.</a:t>
            </a:r>
          </a:p>
          <a:p>
            <a:endParaRPr lang="zh-CN" altLang="en-US" dirty="0"/>
          </a:p>
          <a:p>
            <a:r>
              <a:rPr lang="zh-CN" altLang="en-US" dirty="0"/>
              <a:t>Huang, X., Ma, T., Jia, L., Zhang, Y., Rong, H., &amp; Alnabhan, N. (2023). An Effective Multimodal Representation and Fusion Method for Multimodal intention detection. Neurocomputing, 126373.</a:t>
            </a:r>
            <a:endParaRPr lang="en-US" altLang="zh-CN" dirty="0"/>
          </a:p>
          <a:p>
            <a:endParaRPr lang="en-US" altLang="zh-CN" dirty="0"/>
          </a:p>
          <a:p>
            <a:r>
              <a:rPr lang="en-US" altLang="zh-CN" dirty="0"/>
              <a:t>Lu, J., Batra, D., Parikh, D., &amp; Lee, S. (2019). </a:t>
            </a:r>
            <a:r>
              <a:rPr lang="en-US" altLang="zh-CN" dirty="0" err="1"/>
              <a:t>Vilbert</a:t>
            </a:r>
            <a:r>
              <a:rPr lang="en-US" altLang="zh-CN" dirty="0"/>
              <a:t>: Pretraining task-agnostic </a:t>
            </a:r>
            <a:r>
              <a:rPr lang="en-US" altLang="zh-CN" dirty="0" err="1"/>
              <a:t>visiolinguistic</a:t>
            </a:r>
            <a:r>
              <a:rPr lang="en-US" altLang="zh-CN" dirty="0"/>
              <a:t> representations for vision-and-language tasks. Advances in neural information processing systems, 32.</a:t>
            </a:r>
            <a:endParaRPr lang="zh-CN" altLang="en-US" dirty="0"/>
          </a:p>
        </p:txBody>
      </p:sp>
    </p:spTree>
    <p:extLst>
      <p:ext uri="{BB962C8B-B14F-4D97-AF65-F5344CB8AC3E}">
        <p14:creationId xmlns:p14="http://schemas.microsoft.com/office/powerpoint/2010/main" val="3187895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8. </a:t>
            </a:r>
            <a:r>
              <a:rPr lang="en-US" altLang="zh-CN" dirty="0"/>
              <a:t>References</a:t>
            </a:r>
            <a:endParaRPr dirty="0"/>
          </a:p>
        </p:txBody>
      </p:sp>
      <p:sp>
        <p:nvSpPr>
          <p:cNvPr id="4" name="文本框 3">
            <a:extLst>
              <a:ext uri="{FF2B5EF4-FFF2-40B4-BE49-F238E27FC236}">
                <a16:creationId xmlns:a16="http://schemas.microsoft.com/office/drawing/2014/main" id="{B6C530B5-0F00-8514-5F9E-659B9F3607F1}"/>
              </a:ext>
            </a:extLst>
          </p:cNvPr>
          <p:cNvSpPr txBox="1"/>
          <p:nvPr/>
        </p:nvSpPr>
        <p:spPr>
          <a:xfrm>
            <a:off x="670492" y="694313"/>
            <a:ext cx="7803016" cy="3970318"/>
          </a:xfrm>
          <a:prstGeom prst="rect">
            <a:avLst/>
          </a:prstGeom>
          <a:noFill/>
        </p:spPr>
        <p:txBody>
          <a:bodyPr wrap="square">
            <a:spAutoFit/>
          </a:bodyPr>
          <a:lstStyle/>
          <a:p>
            <a:r>
              <a:rPr lang="en-US" altLang="zh-CN" dirty="0"/>
              <a:t>Radford, A., Kim, J. W., </a:t>
            </a:r>
            <a:r>
              <a:rPr lang="en-US" altLang="zh-CN" dirty="0" err="1"/>
              <a:t>Hallacy</a:t>
            </a:r>
            <a:r>
              <a:rPr lang="en-US" altLang="zh-CN" dirty="0"/>
              <a:t>, C., Ramesh, A., Goh, G., Agarwal, S., ... &amp; </a:t>
            </a:r>
            <a:r>
              <a:rPr lang="en-US" altLang="zh-CN" dirty="0" err="1"/>
              <a:t>Sutskever</a:t>
            </a:r>
            <a:r>
              <a:rPr lang="en-US" altLang="zh-CN" dirty="0"/>
              <a:t>, I. (2021, July). Learning transferable visual models from natural language supervision. In International conference on machine learning (pp. 8748-8763). PMLR.</a:t>
            </a:r>
          </a:p>
          <a:p>
            <a:endParaRPr lang="en-US" altLang="zh-CN" dirty="0"/>
          </a:p>
          <a:p>
            <a:r>
              <a:rPr lang="en-US" altLang="zh-CN" dirty="0"/>
              <a:t>Jia, C., Yang, Y., **a, Y., Chen, Y. T., Parekh, Z., Pham, H., ... &amp; </a:t>
            </a:r>
            <a:r>
              <a:rPr lang="en-US" altLang="zh-CN" dirty="0" err="1"/>
              <a:t>Duerig</a:t>
            </a:r>
            <a:r>
              <a:rPr lang="en-US" altLang="zh-CN" dirty="0"/>
              <a:t>, T. (2021, July). Scaling up visual and vision-language representation learning with noisy text supervision. In International conference on machine learning (pp. 4904-4916). PMLR.</a:t>
            </a:r>
          </a:p>
          <a:p>
            <a:endParaRPr lang="en-US" altLang="zh-CN" dirty="0"/>
          </a:p>
          <a:p>
            <a:r>
              <a:rPr lang="en-US" altLang="zh-CN" dirty="0"/>
              <a:t>Huang, Z., Zeng, Z., Liu, B., Fu, D., &amp; Fu, J. (2020). Pixel-</a:t>
            </a:r>
            <a:r>
              <a:rPr lang="en-US" altLang="zh-CN" dirty="0" err="1"/>
              <a:t>bert</a:t>
            </a:r>
            <a:r>
              <a:rPr lang="en-US" altLang="zh-CN" dirty="0"/>
              <a:t>: Aligning image pixels with text by deep multi-modal transformers. </a:t>
            </a:r>
            <a:r>
              <a:rPr lang="en-US" altLang="zh-CN" dirty="0" err="1"/>
              <a:t>ar</a:t>
            </a:r>
            <a:r>
              <a:rPr lang="en-US" altLang="zh-CN" dirty="0"/>
              <a:t>**v preprint </a:t>
            </a:r>
            <a:r>
              <a:rPr lang="en-US" altLang="zh-CN" dirty="0" err="1"/>
              <a:t>ar</a:t>
            </a:r>
            <a:r>
              <a:rPr lang="en-US" altLang="zh-CN" dirty="0"/>
              <a:t>**v:2004.00849.</a:t>
            </a:r>
          </a:p>
          <a:p>
            <a:endParaRPr lang="en-US" altLang="zh-CN" dirty="0"/>
          </a:p>
          <a:p>
            <a:r>
              <a:rPr lang="en-US" altLang="zh-CN" dirty="0"/>
              <a:t>Kim, W., Son, B., &amp; Kim, I. (2021, July). </a:t>
            </a:r>
            <a:r>
              <a:rPr lang="en-US" altLang="zh-CN" dirty="0" err="1"/>
              <a:t>Vilt</a:t>
            </a:r>
            <a:r>
              <a:rPr lang="en-US" altLang="zh-CN" dirty="0"/>
              <a:t>: Vision-and-language transformer without convolution or region supervision. In International Conference on Machine Learning (pp. 5583-5594). PMLR.</a:t>
            </a:r>
          </a:p>
          <a:p>
            <a:endParaRPr lang="en-US" altLang="zh-CN" dirty="0"/>
          </a:p>
          <a:p>
            <a:r>
              <a:rPr lang="en-US" altLang="zh-CN" dirty="0"/>
              <a:t>Sun, C., Myers, A., </a:t>
            </a:r>
            <a:r>
              <a:rPr lang="en-US" altLang="zh-CN" dirty="0" err="1"/>
              <a:t>Vondrick</a:t>
            </a:r>
            <a:r>
              <a:rPr lang="en-US" altLang="zh-CN" dirty="0"/>
              <a:t>, C., Murphy, K., &amp; Schmid, C. (2019). </a:t>
            </a:r>
            <a:r>
              <a:rPr lang="en-US" altLang="zh-CN" dirty="0" err="1"/>
              <a:t>Videobert</a:t>
            </a:r>
            <a:r>
              <a:rPr lang="en-US" altLang="zh-CN" dirty="0"/>
              <a:t>: A joint model for video and language representation learning. In Proceedings of the IEEE/CVF international conference on computer vision (pp. 7464-7473).</a:t>
            </a:r>
            <a:endParaRPr lang="zh-CN" altLang="en-US" dirty="0"/>
          </a:p>
        </p:txBody>
      </p:sp>
    </p:spTree>
    <p:extLst>
      <p:ext uri="{BB962C8B-B14F-4D97-AF65-F5344CB8AC3E}">
        <p14:creationId xmlns:p14="http://schemas.microsoft.com/office/powerpoint/2010/main" val="20694775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3"/>
          <p:cNvSpPr txBox="1">
            <a:spLocks noGrp="1"/>
          </p:cNvSpPr>
          <p:nvPr>
            <p:ph type="ctrTitle"/>
          </p:nvPr>
        </p:nvSpPr>
        <p:spPr>
          <a:xfrm>
            <a:off x="457200" y="2887763"/>
            <a:ext cx="8229600" cy="478500"/>
          </a:xfrm>
          <a:prstGeom prst="rect">
            <a:avLst/>
          </a:prstGeom>
          <a:noFill/>
          <a:ln>
            <a:noFill/>
          </a:ln>
        </p:spPr>
        <p:txBody>
          <a:bodyPr spcFirstLastPara="1" wrap="square" lIns="0" tIns="0" rIns="0" bIns="0" anchor="b" anchorCtr="0">
            <a:noAutofit/>
          </a:bodyPr>
          <a:lstStyle/>
          <a:p>
            <a:pPr marL="0" lvl="0" indent="0" algn="ctr" rtl="0">
              <a:lnSpc>
                <a:spcPct val="90000"/>
              </a:lnSpc>
              <a:spcBef>
                <a:spcPts val="0"/>
              </a:spcBef>
              <a:spcAft>
                <a:spcPts val="0"/>
              </a:spcAft>
              <a:buClr>
                <a:schemeClr val="dk1"/>
              </a:buClr>
              <a:buSzPts val="2700"/>
              <a:buFont typeface="Arial"/>
              <a:buNone/>
            </a:pPr>
            <a:r>
              <a:rPr lang="en"/>
              <a:t>Thank You for Your Listening</a:t>
            </a:r>
            <a:endParaRPr/>
          </a:p>
        </p:txBody>
      </p:sp>
      <p:sp>
        <p:nvSpPr>
          <p:cNvPr id="370" name="Google Shape;370;p43"/>
          <p:cNvSpPr txBox="1">
            <a:spLocks noGrp="1"/>
          </p:cNvSpPr>
          <p:nvPr>
            <p:ph type="subTitle" idx="1"/>
          </p:nvPr>
        </p:nvSpPr>
        <p:spPr>
          <a:xfrm>
            <a:off x="2426600" y="3775200"/>
            <a:ext cx="4400700" cy="319200"/>
          </a:xfrm>
          <a:prstGeom prst="rect">
            <a:avLst/>
          </a:prstGeom>
          <a:noFill/>
          <a:ln>
            <a:noFill/>
          </a:ln>
        </p:spPr>
        <p:txBody>
          <a:bodyPr spcFirstLastPara="1" wrap="square" lIns="0" tIns="0" rIns="0" bIns="0" anchor="t" anchorCtr="0">
            <a:normAutofit/>
          </a:bodyPr>
          <a:lstStyle/>
          <a:p>
            <a:pPr marL="0" lvl="0" indent="0" algn="ctr" rtl="0">
              <a:lnSpc>
                <a:spcPct val="90000"/>
              </a:lnSpc>
              <a:spcBef>
                <a:spcPts val="0"/>
              </a:spcBef>
              <a:spcAft>
                <a:spcPts val="0"/>
              </a:spcAft>
              <a:buClr>
                <a:schemeClr val="accent1"/>
              </a:buClr>
              <a:buSzPts val="1800"/>
              <a:buNone/>
            </a:pPr>
            <a:r>
              <a:rPr lang="en"/>
              <a:t>Question and Answer</a:t>
            </a:r>
            <a:endParaRPr/>
          </a:p>
        </p:txBody>
      </p:sp>
      <p:pic>
        <p:nvPicPr>
          <p:cNvPr id="371" name="Google Shape;371;p43"/>
          <p:cNvPicPr preferRelativeResize="0"/>
          <p:nvPr/>
        </p:nvPicPr>
        <p:blipFill>
          <a:blip r:embed="rId3">
            <a:alphaModFix/>
          </a:blip>
          <a:stretch>
            <a:fillRect/>
          </a:stretch>
        </p:blipFill>
        <p:spPr>
          <a:xfrm>
            <a:off x="4405750" y="1518100"/>
            <a:ext cx="1917067" cy="960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7"/>
          <p:cNvSpPr txBox="1">
            <a:spLocks noGrp="1"/>
          </p:cNvSpPr>
          <p:nvPr>
            <p:ph type="ctrTitle"/>
          </p:nvPr>
        </p:nvSpPr>
        <p:spPr>
          <a:xfrm>
            <a:off x="1857375" y="2354288"/>
            <a:ext cx="5429100" cy="997800"/>
          </a:xfrm>
          <a:prstGeom prst="rect">
            <a:avLst/>
          </a:prstGeom>
        </p:spPr>
        <p:txBody>
          <a:bodyPr spcFirstLastPara="1" wrap="square" lIns="0" tIns="0" rIns="0" bIns="0" anchor="b" anchorCtr="0">
            <a:noAutofit/>
          </a:bodyPr>
          <a:lstStyle/>
          <a:p>
            <a:pPr>
              <a:lnSpc>
                <a:spcPct val="115000"/>
              </a:lnSpc>
              <a:spcBef>
                <a:spcPts val="1200"/>
              </a:spcBef>
              <a:buSzPct val="45833"/>
            </a:pPr>
            <a:r>
              <a:rPr lang="en-US" altLang="zh-CN" sz="3200" b="1" kern="2200" dirty="0">
                <a:effectLst/>
                <a:latin typeface="Times New Roman" panose="02020603050405020304" pitchFamily="18" charset="0"/>
                <a:ea typeface="等线" panose="02010600030101010101" pitchFamily="2" charset="-122"/>
                <a:cs typeface="Times New Roman" panose="02020603050405020304" pitchFamily="18" charset="0"/>
              </a:rPr>
              <a:t>Image and Text Fusion for Intent Detection in Multimedia</a:t>
            </a:r>
            <a:br>
              <a:rPr lang="zh-CN" altLang="zh-CN" sz="3200" kern="100" dirty="0">
                <a:effectLst/>
                <a:latin typeface="等线" panose="02010600030101010101" pitchFamily="2" charset="-122"/>
                <a:ea typeface="等线" panose="02010600030101010101" pitchFamily="2" charset="-122"/>
                <a:cs typeface="Times New Roman" panose="02020603050405020304" pitchFamily="18" charset="0"/>
              </a:rPr>
            </a:br>
            <a:endParaRPr sz="3200" dirty="0"/>
          </a:p>
        </p:txBody>
      </p:sp>
      <p:pic>
        <p:nvPicPr>
          <p:cNvPr id="312" name="Google Shape;312;p37"/>
          <p:cNvPicPr preferRelativeResize="0"/>
          <p:nvPr/>
        </p:nvPicPr>
        <p:blipFill>
          <a:blip r:embed="rId3">
            <a:alphaModFix/>
          </a:blip>
          <a:stretch>
            <a:fillRect/>
          </a:stretch>
        </p:blipFill>
        <p:spPr>
          <a:xfrm>
            <a:off x="5240650" y="290463"/>
            <a:ext cx="1692375" cy="848125"/>
          </a:xfrm>
          <a:prstGeom prst="rect">
            <a:avLst/>
          </a:prstGeom>
          <a:noFill/>
          <a:ln>
            <a:noFill/>
          </a:ln>
        </p:spPr>
      </p:pic>
    </p:spTree>
    <p:extLst>
      <p:ext uri="{BB962C8B-B14F-4D97-AF65-F5344CB8AC3E}">
        <p14:creationId xmlns:p14="http://schemas.microsoft.com/office/powerpoint/2010/main" val="2887386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a:t>OUTLINE</a:t>
            </a:r>
            <a:endParaRPr/>
          </a:p>
        </p:txBody>
      </p:sp>
      <p:grpSp>
        <p:nvGrpSpPr>
          <p:cNvPr id="326" name="Google Shape;326;p39"/>
          <p:cNvGrpSpPr/>
          <p:nvPr/>
        </p:nvGrpSpPr>
        <p:grpSpPr>
          <a:xfrm>
            <a:off x="767806" y="849095"/>
            <a:ext cx="2653028" cy="590065"/>
            <a:chOff x="4267284" y="1600245"/>
            <a:chExt cx="3703277" cy="738781"/>
          </a:xfrm>
        </p:grpSpPr>
        <p:sp>
          <p:nvSpPr>
            <p:cNvPr id="327" name="Google Shape;327;p39"/>
            <p:cNvSpPr txBox="1"/>
            <p:nvPr/>
          </p:nvSpPr>
          <p:spPr>
            <a:xfrm>
              <a:off x="5351224" y="1723311"/>
              <a:ext cx="2619337"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sz="2000" dirty="0"/>
                <a:t>Background</a:t>
              </a:r>
              <a:endParaRPr sz="2000" dirty="0"/>
            </a:p>
          </p:txBody>
        </p:sp>
        <p:grpSp>
          <p:nvGrpSpPr>
            <p:cNvPr id="328" name="Google Shape;328;p39"/>
            <p:cNvGrpSpPr/>
            <p:nvPr/>
          </p:nvGrpSpPr>
          <p:grpSpPr>
            <a:xfrm>
              <a:off x="4267284" y="1600245"/>
              <a:ext cx="738848" cy="738781"/>
              <a:chOff x="4267094" y="1268631"/>
              <a:chExt cx="1173706" cy="1173600"/>
            </a:xfrm>
          </p:grpSpPr>
          <p:sp>
            <p:nvSpPr>
              <p:cNvPr id="329" name="Google Shape;329;p39"/>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01</a:t>
                </a:r>
                <a:endParaRPr sz="1100" dirty="0"/>
              </a:p>
            </p:txBody>
          </p:sp>
          <p:sp>
            <p:nvSpPr>
              <p:cNvPr id="330" name="Google Shape;330;p39"/>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331" name="Google Shape;331;p39"/>
          <p:cNvGrpSpPr/>
          <p:nvPr/>
        </p:nvGrpSpPr>
        <p:grpSpPr>
          <a:xfrm>
            <a:off x="767806" y="1766670"/>
            <a:ext cx="4315189" cy="590065"/>
            <a:chOff x="4267284" y="1600245"/>
            <a:chExt cx="6023435" cy="738781"/>
          </a:xfrm>
        </p:grpSpPr>
        <p:sp>
          <p:nvSpPr>
            <p:cNvPr id="332" name="Google Shape;332;p39"/>
            <p:cNvSpPr txBox="1"/>
            <p:nvPr/>
          </p:nvSpPr>
          <p:spPr>
            <a:xfrm>
              <a:off x="5351219" y="1723309"/>
              <a:ext cx="4939500" cy="46241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Problem</a:t>
              </a:r>
              <a:r>
                <a:rPr lang="en-US" sz="2400" dirty="0">
                  <a:solidFill>
                    <a:srgbClr val="000000"/>
                  </a:solidFill>
                  <a:latin typeface="Arial"/>
                  <a:ea typeface="Arial"/>
                  <a:cs typeface="Arial"/>
                  <a:sym typeface="Arial"/>
                </a:rPr>
                <a:t> </a:t>
              </a:r>
              <a:r>
                <a:rPr lang="en-US" sz="2000" dirty="0">
                  <a:solidFill>
                    <a:srgbClr val="000000"/>
                  </a:solidFill>
                  <a:latin typeface="Arial"/>
                  <a:ea typeface="Arial"/>
                  <a:cs typeface="Arial"/>
                  <a:sym typeface="Arial"/>
                </a:rPr>
                <a:t>Statement</a:t>
              </a:r>
              <a:endParaRPr sz="2000" dirty="0">
                <a:solidFill>
                  <a:srgbClr val="000000"/>
                </a:solidFill>
                <a:latin typeface="Arial"/>
                <a:ea typeface="Arial"/>
                <a:cs typeface="Arial"/>
                <a:sym typeface="Arial"/>
              </a:endParaRPr>
            </a:p>
          </p:txBody>
        </p:sp>
        <p:grpSp>
          <p:nvGrpSpPr>
            <p:cNvPr id="333" name="Google Shape;333;p39"/>
            <p:cNvGrpSpPr/>
            <p:nvPr/>
          </p:nvGrpSpPr>
          <p:grpSpPr>
            <a:xfrm>
              <a:off x="4267284" y="1600245"/>
              <a:ext cx="738848" cy="738781"/>
              <a:chOff x="4267094" y="1268631"/>
              <a:chExt cx="1173706" cy="1173600"/>
            </a:xfrm>
          </p:grpSpPr>
          <p:sp>
            <p:nvSpPr>
              <p:cNvPr id="334" name="Google Shape;334;p39"/>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02</a:t>
                </a:r>
                <a:endParaRPr sz="2400" b="1" dirty="0">
                  <a:solidFill>
                    <a:srgbClr val="FFFFFF"/>
                  </a:solidFill>
                  <a:latin typeface="Arial"/>
                  <a:ea typeface="Arial"/>
                  <a:cs typeface="Arial"/>
                  <a:sym typeface="Arial"/>
                </a:endParaRPr>
              </a:p>
            </p:txBody>
          </p:sp>
          <p:sp>
            <p:nvSpPr>
              <p:cNvPr id="335" name="Google Shape;335;p39"/>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336" name="Google Shape;336;p39"/>
          <p:cNvGrpSpPr/>
          <p:nvPr/>
        </p:nvGrpSpPr>
        <p:grpSpPr>
          <a:xfrm>
            <a:off x="767806" y="2675873"/>
            <a:ext cx="4408351" cy="590065"/>
            <a:chOff x="4267284" y="1600245"/>
            <a:chExt cx="6153478" cy="738781"/>
          </a:xfrm>
        </p:grpSpPr>
        <p:sp>
          <p:nvSpPr>
            <p:cNvPr id="337" name="Google Shape;337;p39"/>
            <p:cNvSpPr txBox="1"/>
            <p:nvPr/>
          </p:nvSpPr>
          <p:spPr>
            <a:xfrm>
              <a:off x="5351226" y="1723311"/>
              <a:ext cx="5069536"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Research Objective &amp; Question</a:t>
              </a:r>
              <a:endParaRPr sz="2000" dirty="0">
                <a:solidFill>
                  <a:srgbClr val="000000"/>
                </a:solidFill>
                <a:latin typeface="Arial"/>
                <a:ea typeface="Arial"/>
                <a:cs typeface="Arial"/>
                <a:sym typeface="Arial"/>
              </a:endParaRPr>
            </a:p>
          </p:txBody>
        </p:sp>
        <p:grpSp>
          <p:nvGrpSpPr>
            <p:cNvPr id="338" name="Google Shape;338;p39"/>
            <p:cNvGrpSpPr/>
            <p:nvPr/>
          </p:nvGrpSpPr>
          <p:grpSpPr>
            <a:xfrm>
              <a:off x="4267284" y="1600245"/>
              <a:ext cx="738848" cy="738781"/>
              <a:chOff x="4267094" y="1268631"/>
              <a:chExt cx="1173706" cy="1173600"/>
            </a:xfrm>
          </p:grpSpPr>
          <p:sp>
            <p:nvSpPr>
              <p:cNvPr id="339" name="Google Shape;339;p39"/>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03</a:t>
                </a:r>
                <a:endParaRPr sz="2400" b="1" dirty="0">
                  <a:solidFill>
                    <a:srgbClr val="FFFFFF"/>
                  </a:solidFill>
                  <a:latin typeface="Arial"/>
                  <a:ea typeface="Arial"/>
                  <a:cs typeface="Arial"/>
                  <a:sym typeface="Arial"/>
                </a:endParaRPr>
              </a:p>
            </p:txBody>
          </p:sp>
          <p:sp>
            <p:nvSpPr>
              <p:cNvPr id="340" name="Google Shape;340;p39"/>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2" name="Google Shape;336;p39">
            <a:extLst>
              <a:ext uri="{FF2B5EF4-FFF2-40B4-BE49-F238E27FC236}">
                <a16:creationId xmlns:a16="http://schemas.microsoft.com/office/drawing/2014/main" id="{AFF8E634-678A-5DEA-C0CB-5718A5D83644}"/>
              </a:ext>
            </a:extLst>
          </p:cNvPr>
          <p:cNvGrpSpPr/>
          <p:nvPr/>
        </p:nvGrpSpPr>
        <p:grpSpPr>
          <a:xfrm>
            <a:off x="767806" y="3520866"/>
            <a:ext cx="3175544" cy="610200"/>
            <a:chOff x="4267284" y="1600245"/>
            <a:chExt cx="4432641" cy="738781"/>
          </a:xfrm>
        </p:grpSpPr>
        <p:sp>
          <p:nvSpPr>
            <p:cNvPr id="3" name="Google Shape;337;p39">
              <a:extLst>
                <a:ext uri="{FF2B5EF4-FFF2-40B4-BE49-F238E27FC236}">
                  <a16:creationId xmlns:a16="http://schemas.microsoft.com/office/drawing/2014/main" id="{D9B70151-F9F6-FC60-A8AD-638D87E5FEE3}"/>
                </a:ext>
              </a:extLst>
            </p:cNvPr>
            <p:cNvSpPr txBox="1"/>
            <p:nvPr/>
          </p:nvSpPr>
          <p:spPr>
            <a:xfrm>
              <a:off x="5351226" y="1723311"/>
              <a:ext cx="3348699"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Literature Review</a:t>
              </a:r>
              <a:endParaRPr sz="2000" dirty="0">
                <a:solidFill>
                  <a:srgbClr val="000000"/>
                </a:solidFill>
                <a:latin typeface="Arial"/>
                <a:ea typeface="Arial"/>
                <a:cs typeface="Arial"/>
                <a:sym typeface="Arial"/>
              </a:endParaRPr>
            </a:p>
          </p:txBody>
        </p:sp>
        <p:grpSp>
          <p:nvGrpSpPr>
            <p:cNvPr id="4" name="Google Shape;338;p39">
              <a:extLst>
                <a:ext uri="{FF2B5EF4-FFF2-40B4-BE49-F238E27FC236}">
                  <a16:creationId xmlns:a16="http://schemas.microsoft.com/office/drawing/2014/main" id="{D6D00895-E9BB-7337-E2CD-92415E2E7FD3}"/>
                </a:ext>
              </a:extLst>
            </p:cNvPr>
            <p:cNvGrpSpPr/>
            <p:nvPr/>
          </p:nvGrpSpPr>
          <p:grpSpPr>
            <a:xfrm>
              <a:off x="4267284" y="1600245"/>
              <a:ext cx="738848" cy="738781"/>
              <a:chOff x="4267094" y="1268631"/>
              <a:chExt cx="1173706" cy="1173600"/>
            </a:xfrm>
          </p:grpSpPr>
          <p:sp>
            <p:nvSpPr>
              <p:cNvPr id="5" name="Google Shape;339;p39">
                <a:extLst>
                  <a:ext uri="{FF2B5EF4-FFF2-40B4-BE49-F238E27FC236}">
                    <a16:creationId xmlns:a16="http://schemas.microsoft.com/office/drawing/2014/main" id="{F46B63C7-FC93-A183-83DD-0A92DEB5A9F2}"/>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04</a:t>
                </a:r>
                <a:endParaRPr sz="2400" b="1" dirty="0">
                  <a:solidFill>
                    <a:srgbClr val="FFFFFF"/>
                  </a:solidFill>
                  <a:latin typeface="Arial"/>
                  <a:ea typeface="Arial"/>
                  <a:cs typeface="Arial"/>
                  <a:sym typeface="Arial"/>
                </a:endParaRPr>
              </a:p>
            </p:txBody>
          </p:sp>
          <p:sp>
            <p:nvSpPr>
              <p:cNvPr id="6" name="Google Shape;340;p39">
                <a:extLst>
                  <a:ext uri="{FF2B5EF4-FFF2-40B4-BE49-F238E27FC236}">
                    <a16:creationId xmlns:a16="http://schemas.microsoft.com/office/drawing/2014/main" id="{B4A91D08-4DB5-E805-2396-7222A2F703D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7" name="Google Shape;326;p39">
            <a:extLst>
              <a:ext uri="{FF2B5EF4-FFF2-40B4-BE49-F238E27FC236}">
                <a16:creationId xmlns:a16="http://schemas.microsoft.com/office/drawing/2014/main" id="{7C68C85B-B9C7-5E22-5A3C-E70C2B1A241F}"/>
              </a:ext>
            </a:extLst>
          </p:cNvPr>
          <p:cNvGrpSpPr/>
          <p:nvPr/>
        </p:nvGrpSpPr>
        <p:grpSpPr>
          <a:xfrm>
            <a:off x="5175153" y="783332"/>
            <a:ext cx="3389183" cy="590065"/>
            <a:chOff x="4267284" y="1600245"/>
            <a:chExt cx="4730852" cy="738781"/>
          </a:xfrm>
        </p:grpSpPr>
        <p:sp>
          <p:nvSpPr>
            <p:cNvPr id="8" name="Google Shape;327;p39">
              <a:extLst>
                <a:ext uri="{FF2B5EF4-FFF2-40B4-BE49-F238E27FC236}">
                  <a16:creationId xmlns:a16="http://schemas.microsoft.com/office/drawing/2014/main" id="{87052CA2-97FD-D94A-8AE6-848795AC8D6A}"/>
                </a:ext>
              </a:extLst>
            </p:cNvPr>
            <p:cNvSpPr txBox="1"/>
            <p:nvPr/>
          </p:nvSpPr>
          <p:spPr>
            <a:xfrm>
              <a:off x="5351224" y="1723312"/>
              <a:ext cx="3646912"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t>Research Methodology</a:t>
              </a:r>
              <a:endParaRPr sz="2000" dirty="0"/>
            </a:p>
          </p:txBody>
        </p:sp>
        <p:grpSp>
          <p:nvGrpSpPr>
            <p:cNvPr id="9" name="Google Shape;328;p39">
              <a:extLst>
                <a:ext uri="{FF2B5EF4-FFF2-40B4-BE49-F238E27FC236}">
                  <a16:creationId xmlns:a16="http://schemas.microsoft.com/office/drawing/2014/main" id="{2D6804BD-C128-4343-D997-D4D8935F4E64}"/>
                </a:ext>
              </a:extLst>
            </p:cNvPr>
            <p:cNvGrpSpPr/>
            <p:nvPr/>
          </p:nvGrpSpPr>
          <p:grpSpPr>
            <a:xfrm>
              <a:off x="4267284" y="1600245"/>
              <a:ext cx="738848" cy="738781"/>
              <a:chOff x="4267094" y="1268631"/>
              <a:chExt cx="1173706" cy="1173600"/>
            </a:xfrm>
          </p:grpSpPr>
          <p:sp>
            <p:nvSpPr>
              <p:cNvPr id="10" name="Google Shape;329;p39">
                <a:extLst>
                  <a:ext uri="{FF2B5EF4-FFF2-40B4-BE49-F238E27FC236}">
                    <a16:creationId xmlns:a16="http://schemas.microsoft.com/office/drawing/2014/main" id="{5356AFD3-4B77-8EA4-BC20-74359C374D7F}"/>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05</a:t>
                </a:r>
                <a:endParaRPr sz="1100" dirty="0"/>
              </a:p>
            </p:txBody>
          </p:sp>
          <p:sp>
            <p:nvSpPr>
              <p:cNvPr id="11" name="Google Shape;330;p39">
                <a:extLst>
                  <a:ext uri="{FF2B5EF4-FFF2-40B4-BE49-F238E27FC236}">
                    <a16:creationId xmlns:a16="http://schemas.microsoft.com/office/drawing/2014/main" id="{8FB0A3A1-A3CF-A40F-EBC7-D130976C9A7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12" name="Google Shape;331;p39">
            <a:extLst>
              <a:ext uri="{FF2B5EF4-FFF2-40B4-BE49-F238E27FC236}">
                <a16:creationId xmlns:a16="http://schemas.microsoft.com/office/drawing/2014/main" id="{DA4B9C32-CC75-7FDE-EAFC-2570550F3188}"/>
              </a:ext>
            </a:extLst>
          </p:cNvPr>
          <p:cNvGrpSpPr/>
          <p:nvPr/>
        </p:nvGrpSpPr>
        <p:grpSpPr>
          <a:xfrm>
            <a:off x="5175153" y="1700906"/>
            <a:ext cx="3683097" cy="590065"/>
            <a:chOff x="4267284" y="1600245"/>
            <a:chExt cx="5141118" cy="738781"/>
          </a:xfrm>
        </p:grpSpPr>
        <p:sp>
          <p:nvSpPr>
            <p:cNvPr id="13" name="Google Shape;332;p39">
              <a:extLst>
                <a:ext uri="{FF2B5EF4-FFF2-40B4-BE49-F238E27FC236}">
                  <a16:creationId xmlns:a16="http://schemas.microsoft.com/office/drawing/2014/main" id="{F51EF683-2D95-BF52-E277-CAA0DC92A490}"/>
                </a:ext>
              </a:extLst>
            </p:cNvPr>
            <p:cNvSpPr txBox="1"/>
            <p:nvPr/>
          </p:nvSpPr>
          <p:spPr>
            <a:xfrm>
              <a:off x="5351219" y="1723309"/>
              <a:ext cx="4057183"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Significance of research</a:t>
              </a:r>
            </a:p>
          </p:txBody>
        </p:sp>
        <p:grpSp>
          <p:nvGrpSpPr>
            <p:cNvPr id="14" name="Google Shape;333;p39">
              <a:extLst>
                <a:ext uri="{FF2B5EF4-FFF2-40B4-BE49-F238E27FC236}">
                  <a16:creationId xmlns:a16="http://schemas.microsoft.com/office/drawing/2014/main" id="{D476FFBA-054E-89CD-3351-6D452CFC6C3B}"/>
                </a:ext>
              </a:extLst>
            </p:cNvPr>
            <p:cNvGrpSpPr/>
            <p:nvPr/>
          </p:nvGrpSpPr>
          <p:grpSpPr>
            <a:xfrm>
              <a:off x="4267284" y="1600245"/>
              <a:ext cx="738848" cy="738781"/>
              <a:chOff x="4267094" y="1268631"/>
              <a:chExt cx="1173706" cy="1173600"/>
            </a:xfrm>
          </p:grpSpPr>
          <p:sp>
            <p:nvSpPr>
              <p:cNvPr id="15" name="Google Shape;334;p39">
                <a:extLst>
                  <a:ext uri="{FF2B5EF4-FFF2-40B4-BE49-F238E27FC236}">
                    <a16:creationId xmlns:a16="http://schemas.microsoft.com/office/drawing/2014/main" id="{5E0E4F70-F3B6-E565-1EDA-B543959CC045}"/>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06</a:t>
                </a:r>
                <a:endParaRPr sz="2400" b="1" dirty="0">
                  <a:solidFill>
                    <a:srgbClr val="FFFFFF"/>
                  </a:solidFill>
                  <a:latin typeface="Arial"/>
                  <a:ea typeface="Arial"/>
                  <a:cs typeface="Arial"/>
                  <a:sym typeface="Arial"/>
                </a:endParaRPr>
              </a:p>
            </p:txBody>
          </p:sp>
          <p:sp>
            <p:nvSpPr>
              <p:cNvPr id="16" name="Google Shape;335;p39">
                <a:extLst>
                  <a:ext uri="{FF2B5EF4-FFF2-40B4-BE49-F238E27FC236}">
                    <a16:creationId xmlns:a16="http://schemas.microsoft.com/office/drawing/2014/main" id="{414D24F8-990E-ABD1-4351-71FE6F393C6B}"/>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17" name="Google Shape;336;p39">
            <a:extLst>
              <a:ext uri="{FF2B5EF4-FFF2-40B4-BE49-F238E27FC236}">
                <a16:creationId xmlns:a16="http://schemas.microsoft.com/office/drawing/2014/main" id="{E703CF37-CA75-095E-647B-B9FBF111154E}"/>
              </a:ext>
            </a:extLst>
          </p:cNvPr>
          <p:cNvGrpSpPr/>
          <p:nvPr/>
        </p:nvGrpSpPr>
        <p:grpSpPr>
          <a:xfrm>
            <a:off x="5175153" y="2610109"/>
            <a:ext cx="2653029" cy="590065"/>
            <a:chOff x="4267284" y="1600245"/>
            <a:chExt cx="3703279" cy="738781"/>
          </a:xfrm>
        </p:grpSpPr>
        <p:sp>
          <p:nvSpPr>
            <p:cNvPr id="18" name="Google Shape;337;p39">
              <a:extLst>
                <a:ext uri="{FF2B5EF4-FFF2-40B4-BE49-F238E27FC236}">
                  <a16:creationId xmlns:a16="http://schemas.microsoft.com/office/drawing/2014/main" id="{24182319-F846-ED6E-EA7A-DC035DC96A1F}"/>
                </a:ext>
              </a:extLst>
            </p:cNvPr>
            <p:cNvSpPr txBox="1"/>
            <p:nvPr/>
          </p:nvSpPr>
          <p:spPr>
            <a:xfrm>
              <a:off x="5351227" y="1723311"/>
              <a:ext cx="2619336"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Conclusion</a:t>
              </a:r>
              <a:endParaRPr sz="2000" dirty="0">
                <a:solidFill>
                  <a:srgbClr val="000000"/>
                </a:solidFill>
                <a:latin typeface="Arial"/>
                <a:ea typeface="Arial"/>
                <a:cs typeface="Arial"/>
                <a:sym typeface="Arial"/>
              </a:endParaRPr>
            </a:p>
          </p:txBody>
        </p:sp>
        <p:grpSp>
          <p:nvGrpSpPr>
            <p:cNvPr id="19" name="Google Shape;338;p39">
              <a:extLst>
                <a:ext uri="{FF2B5EF4-FFF2-40B4-BE49-F238E27FC236}">
                  <a16:creationId xmlns:a16="http://schemas.microsoft.com/office/drawing/2014/main" id="{35CAEFCC-CB39-A5A3-A901-CAA22B5EA2BB}"/>
                </a:ext>
              </a:extLst>
            </p:cNvPr>
            <p:cNvGrpSpPr/>
            <p:nvPr/>
          </p:nvGrpSpPr>
          <p:grpSpPr>
            <a:xfrm>
              <a:off x="4267284" y="1600245"/>
              <a:ext cx="738848" cy="738781"/>
              <a:chOff x="4267094" y="1268631"/>
              <a:chExt cx="1173706" cy="1173600"/>
            </a:xfrm>
          </p:grpSpPr>
          <p:sp>
            <p:nvSpPr>
              <p:cNvPr id="20" name="Google Shape;339;p39">
                <a:extLst>
                  <a:ext uri="{FF2B5EF4-FFF2-40B4-BE49-F238E27FC236}">
                    <a16:creationId xmlns:a16="http://schemas.microsoft.com/office/drawing/2014/main" id="{34890EAE-BE6D-3467-B848-88768C215816}"/>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07</a:t>
                </a:r>
                <a:endParaRPr sz="2400" b="1" dirty="0">
                  <a:solidFill>
                    <a:srgbClr val="FFFFFF"/>
                  </a:solidFill>
                  <a:latin typeface="Arial"/>
                  <a:ea typeface="Arial"/>
                  <a:cs typeface="Arial"/>
                  <a:sym typeface="Arial"/>
                </a:endParaRPr>
              </a:p>
            </p:txBody>
          </p:sp>
          <p:sp>
            <p:nvSpPr>
              <p:cNvPr id="21" name="Google Shape;340;p39">
                <a:extLst>
                  <a:ext uri="{FF2B5EF4-FFF2-40B4-BE49-F238E27FC236}">
                    <a16:creationId xmlns:a16="http://schemas.microsoft.com/office/drawing/2014/main" id="{5EE1D789-626B-549A-57D6-A4A1700E64BC}"/>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22" name="Google Shape;336;p39">
            <a:extLst>
              <a:ext uri="{FF2B5EF4-FFF2-40B4-BE49-F238E27FC236}">
                <a16:creationId xmlns:a16="http://schemas.microsoft.com/office/drawing/2014/main" id="{66A8FAD0-4078-7EF1-31D8-AC656E63682B}"/>
              </a:ext>
            </a:extLst>
          </p:cNvPr>
          <p:cNvGrpSpPr/>
          <p:nvPr/>
        </p:nvGrpSpPr>
        <p:grpSpPr>
          <a:xfrm>
            <a:off x="5175153" y="3455102"/>
            <a:ext cx="3175544" cy="610200"/>
            <a:chOff x="4267284" y="1600245"/>
            <a:chExt cx="4432641" cy="738781"/>
          </a:xfrm>
        </p:grpSpPr>
        <p:sp>
          <p:nvSpPr>
            <p:cNvPr id="23" name="Google Shape;337;p39">
              <a:extLst>
                <a:ext uri="{FF2B5EF4-FFF2-40B4-BE49-F238E27FC236}">
                  <a16:creationId xmlns:a16="http://schemas.microsoft.com/office/drawing/2014/main" id="{4B03BF9E-4C4C-D4B9-FC70-E3A9A3DF11F5}"/>
                </a:ext>
              </a:extLst>
            </p:cNvPr>
            <p:cNvSpPr txBox="1"/>
            <p:nvPr/>
          </p:nvSpPr>
          <p:spPr>
            <a:xfrm>
              <a:off x="5351226" y="1723311"/>
              <a:ext cx="3348699"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References</a:t>
              </a:r>
              <a:endParaRPr sz="2000" dirty="0">
                <a:solidFill>
                  <a:srgbClr val="000000"/>
                </a:solidFill>
                <a:latin typeface="Arial"/>
                <a:ea typeface="Arial"/>
                <a:cs typeface="Arial"/>
                <a:sym typeface="Arial"/>
              </a:endParaRPr>
            </a:p>
          </p:txBody>
        </p:sp>
        <p:grpSp>
          <p:nvGrpSpPr>
            <p:cNvPr id="24" name="Google Shape;338;p39">
              <a:extLst>
                <a:ext uri="{FF2B5EF4-FFF2-40B4-BE49-F238E27FC236}">
                  <a16:creationId xmlns:a16="http://schemas.microsoft.com/office/drawing/2014/main" id="{AA9B4648-1AFE-7195-BBBA-CFA7B0111481}"/>
                </a:ext>
              </a:extLst>
            </p:cNvPr>
            <p:cNvGrpSpPr/>
            <p:nvPr/>
          </p:nvGrpSpPr>
          <p:grpSpPr>
            <a:xfrm>
              <a:off x="4267284" y="1600245"/>
              <a:ext cx="738848" cy="738781"/>
              <a:chOff x="4267094" y="1268631"/>
              <a:chExt cx="1173706" cy="1173600"/>
            </a:xfrm>
          </p:grpSpPr>
          <p:sp>
            <p:nvSpPr>
              <p:cNvPr id="25" name="Google Shape;339;p39">
                <a:extLst>
                  <a:ext uri="{FF2B5EF4-FFF2-40B4-BE49-F238E27FC236}">
                    <a16:creationId xmlns:a16="http://schemas.microsoft.com/office/drawing/2014/main" id="{B0648115-E06E-9F42-BE3F-831E65182217}"/>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a:t>
                </a:r>
                <a:r>
                  <a:rPr lang="en" sz="2400" b="1" dirty="0">
                    <a:solidFill>
                      <a:srgbClr val="FFFFFF"/>
                    </a:solidFill>
                  </a:rPr>
                  <a:t>8</a:t>
                </a:r>
                <a:endParaRPr sz="2400" b="1" dirty="0">
                  <a:solidFill>
                    <a:srgbClr val="FFFFFF"/>
                  </a:solidFill>
                  <a:latin typeface="Arial"/>
                  <a:ea typeface="Arial"/>
                  <a:cs typeface="Arial"/>
                  <a:sym typeface="Arial"/>
                </a:endParaRPr>
              </a:p>
            </p:txBody>
          </p:sp>
          <p:sp>
            <p:nvSpPr>
              <p:cNvPr id="26" name="Google Shape;340;p39">
                <a:extLst>
                  <a:ext uri="{FF2B5EF4-FFF2-40B4-BE49-F238E27FC236}">
                    <a16:creationId xmlns:a16="http://schemas.microsoft.com/office/drawing/2014/main" id="{858E1605-28EA-6405-0058-CF96B52AB24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0"/>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1</a:t>
            </a:r>
            <a:r>
              <a:rPr lang="en-US" dirty="0"/>
              <a:t>.</a:t>
            </a:r>
            <a:r>
              <a:rPr lang="en" dirty="0"/>
              <a:t> </a:t>
            </a:r>
            <a:r>
              <a:rPr lang="en-US" altLang="zh-CN" dirty="0"/>
              <a:t>Background</a:t>
            </a:r>
            <a:endParaRPr dirty="0"/>
          </a:p>
        </p:txBody>
      </p:sp>
      <p:sp>
        <p:nvSpPr>
          <p:cNvPr id="3" name="文本框 2">
            <a:extLst>
              <a:ext uri="{FF2B5EF4-FFF2-40B4-BE49-F238E27FC236}">
                <a16:creationId xmlns:a16="http://schemas.microsoft.com/office/drawing/2014/main" id="{BD975D86-1610-8E5B-A1D0-F0B491B862AF}"/>
              </a:ext>
            </a:extLst>
          </p:cNvPr>
          <p:cNvSpPr txBox="1"/>
          <p:nvPr/>
        </p:nvSpPr>
        <p:spPr>
          <a:xfrm>
            <a:off x="759277" y="986700"/>
            <a:ext cx="3396343" cy="3477875"/>
          </a:xfrm>
          <a:prstGeom prst="rect">
            <a:avLst/>
          </a:prstGeom>
          <a:noFill/>
        </p:spPr>
        <p:txBody>
          <a:bodyPr wrap="square">
            <a:spAutoFit/>
          </a:bodyPr>
          <a:lstStyle/>
          <a:p>
            <a:pPr algn="just"/>
            <a:r>
              <a:rPr lang="zh-CN" altLang="en-US" sz="2000" dirty="0">
                <a:latin typeface="+mn-lt"/>
              </a:rPr>
              <a:t>As an important research direction in the fields of artificial intelligence and computer science, </a:t>
            </a:r>
            <a:r>
              <a:rPr lang="en-US" altLang="zh-CN" sz="2000" dirty="0">
                <a:latin typeface="+mn-lt"/>
              </a:rPr>
              <a:t>intent detection is one of the core technologies of human-computer interaction, aims to accurately identify the user's intent from his input to achieve more intelligent services.</a:t>
            </a:r>
            <a:endParaRPr lang="zh-CN" altLang="en-US" sz="2000" dirty="0">
              <a:latin typeface="+mn-lt"/>
            </a:endParaRPr>
          </a:p>
        </p:txBody>
      </p:sp>
      <p:pic>
        <p:nvPicPr>
          <p:cNvPr id="2" name="图片 1" descr="图形用户界面, 网站&#10;&#10;描述已自动生成">
            <a:extLst>
              <a:ext uri="{FF2B5EF4-FFF2-40B4-BE49-F238E27FC236}">
                <a16:creationId xmlns:a16="http://schemas.microsoft.com/office/drawing/2014/main" id="{D348BF75-5823-5C1F-9B16-C1D33C8028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7207" y="1567496"/>
            <a:ext cx="3606800" cy="2008505"/>
          </a:xfrm>
          <a:prstGeom prst="rect">
            <a:avLst/>
          </a:prstGeom>
          <a:noFill/>
          <a:ln>
            <a:noFill/>
          </a:ln>
        </p:spPr>
      </p:pic>
      <p:sp>
        <p:nvSpPr>
          <p:cNvPr id="5" name="文本框 4">
            <a:extLst>
              <a:ext uri="{FF2B5EF4-FFF2-40B4-BE49-F238E27FC236}">
                <a16:creationId xmlns:a16="http://schemas.microsoft.com/office/drawing/2014/main" id="{F6A2FFA5-11A2-E4FE-3B7F-5BCE7D4E80A2}"/>
              </a:ext>
            </a:extLst>
          </p:cNvPr>
          <p:cNvSpPr txBox="1"/>
          <p:nvPr/>
        </p:nvSpPr>
        <p:spPr>
          <a:xfrm>
            <a:off x="5421087" y="3623335"/>
            <a:ext cx="2963636" cy="523220"/>
          </a:xfrm>
          <a:prstGeom prst="rect">
            <a:avLst/>
          </a:prstGeom>
          <a:noFill/>
        </p:spPr>
        <p:txBody>
          <a:bodyPr wrap="square">
            <a:spAutoFit/>
          </a:bodyPr>
          <a:lstStyle/>
          <a:p>
            <a:r>
              <a:rPr lang="zh-CN" altLang="en-US" dirty="0"/>
              <a:t>An example of intent detection based on text and image fusion.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0"/>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1</a:t>
            </a:r>
            <a:r>
              <a:rPr lang="en-US" dirty="0"/>
              <a:t>.</a:t>
            </a:r>
            <a:r>
              <a:rPr lang="en" dirty="0"/>
              <a:t> </a:t>
            </a:r>
            <a:r>
              <a:rPr lang="en-US" altLang="zh-CN" dirty="0"/>
              <a:t>Background</a:t>
            </a:r>
            <a:endParaRPr dirty="0"/>
          </a:p>
        </p:txBody>
      </p:sp>
      <p:sp>
        <p:nvSpPr>
          <p:cNvPr id="4" name="圆角矩形 5">
            <a:extLst>
              <a:ext uri="{FF2B5EF4-FFF2-40B4-BE49-F238E27FC236}">
                <a16:creationId xmlns:a16="http://schemas.microsoft.com/office/drawing/2014/main" id="{2A9F58B9-D48C-511E-9BC1-D107ADFB3FA3}"/>
              </a:ext>
            </a:extLst>
          </p:cNvPr>
          <p:cNvSpPr/>
          <p:nvPr>
            <p:custDataLst>
              <p:tags r:id="rId1"/>
            </p:custDataLst>
          </p:nvPr>
        </p:nvSpPr>
        <p:spPr>
          <a:xfrm>
            <a:off x="575582" y="972729"/>
            <a:ext cx="1134836" cy="610200"/>
          </a:xfrm>
          <a:prstGeom prst="roundRect">
            <a:avLst/>
          </a:prstGeom>
          <a:solidFill>
            <a:schemeClr val="accent6"/>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t>Data</a:t>
            </a:r>
            <a:endParaRPr lang="zh-CN" altLang="en-US" sz="2000" dirty="0"/>
          </a:p>
        </p:txBody>
      </p:sp>
      <p:sp>
        <p:nvSpPr>
          <p:cNvPr id="5" name="圆角矩形 11">
            <a:extLst>
              <a:ext uri="{FF2B5EF4-FFF2-40B4-BE49-F238E27FC236}">
                <a16:creationId xmlns:a16="http://schemas.microsoft.com/office/drawing/2014/main" id="{41A43C61-7374-2930-9C03-3CA52522C755}"/>
              </a:ext>
            </a:extLst>
          </p:cNvPr>
          <p:cNvSpPr/>
          <p:nvPr/>
        </p:nvSpPr>
        <p:spPr>
          <a:xfrm>
            <a:off x="2066742" y="778220"/>
            <a:ext cx="5999572" cy="9607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600" dirty="0">
                <a:solidFill>
                  <a:schemeClr val="bg1"/>
                </a:solidFill>
              </a:rPr>
              <a:t>In recent years, with the rapid development of multimedia technology, the forms of information released by users have become more diverse. They usually use text and corresponding picture to express their true intentions more vividly.</a:t>
            </a:r>
            <a:endParaRPr lang="zh-CN" altLang="en-US" sz="1600" dirty="0">
              <a:solidFill>
                <a:schemeClr val="bg1"/>
              </a:solidFill>
            </a:endParaRPr>
          </a:p>
        </p:txBody>
      </p:sp>
      <p:sp>
        <p:nvSpPr>
          <p:cNvPr id="8" name="圆角矩形 5">
            <a:extLst>
              <a:ext uri="{FF2B5EF4-FFF2-40B4-BE49-F238E27FC236}">
                <a16:creationId xmlns:a16="http://schemas.microsoft.com/office/drawing/2014/main" id="{7EE89DFE-468A-AA47-F1EE-F5EFDC5AF1C0}"/>
              </a:ext>
            </a:extLst>
          </p:cNvPr>
          <p:cNvSpPr/>
          <p:nvPr>
            <p:custDataLst>
              <p:tags r:id="rId2"/>
            </p:custDataLst>
          </p:nvPr>
        </p:nvSpPr>
        <p:spPr>
          <a:xfrm>
            <a:off x="575582" y="2122587"/>
            <a:ext cx="1134836" cy="610200"/>
          </a:xfrm>
          <a:prstGeom prst="roundRect">
            <a:avLst/>
          </a:prstGeom>
          <a:solidFill>
            <a:schemeClr val="accent6"/>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t>Tool</a:t>
            </a:r>
            <a:endParaRPr lang="zh-CN" altLang="en-US" sz="2000" dirty="0"/>
          </a:p>
        </p:txBody>
      </p:sp>
      <p:sp>
        <p:nvSpPr>
          <p:cNvPr id="9" name="圆角矩形 11">
            <a:extLst>
              <a:ext uri="{FF2B5EF4-FFF2-40B4-BE49-F238E27FC236}">
                <a16:creationId xmlns:a16="http://schemas.microsoft.com/office/drawing/2014/main" id="{423CE1D0-8557-7F56-7E82-30660614930F}"/>
              </a:ext>
            </a:extLst>
          </p:cNvPr>
          <p:cNvSpPr/>
          <p:nvPr/>
        </p:nvSpPr>
        <p:spPr>
          <a:xfrm>
            <a:off x="2066742" y="1928078"/>
            <a:ext cx="5999572" cy="9607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600" dirty="0">
                <a:solidFill>
                  <a:schemeClr val="bg1"/>
                </a:solidFill>
              </a:rPr>
              <a:t>The wide application of deep learning technology provides a powerful tool for intent detection, so that the model can better learn and understand the real intent of users from complex massive data.</a:t>
            </a:r>
            <a:endParaRPr lang="zh-CN" altLang="en-US" sz="1600" dirty="0">
              <a:solidFill>
                <a:schemeClr val="bg1"/>
              </a:solidFill>
            </a:endParaRPr>
          </a:p>
        </p:txBody>
      </p:sp>
      <p:sp>
        <p:nvSpPr>
          <p:cNvPr id="10" name="圆角矩形 5">
            <a:extLst>
              <a:ext uri="{FF2B5EF4-FFF2-40B4-BE49-F238E27FC236}">
                <a16:creationId xmlns:a16="http://schemas.microsoft.com/office/drawing/2014/main" id="{08680589-BC7B-19A5-753F-3256770E453A}"/>
              </a:ext>
            </a:extLst>
          </p:cNvPr>
          <p:cNvSpPr/>
          <p:nvPr>
            <p:custDataLst>
              <p:tags r:id="rId3"/>
            </p:custDataLst>
          </p:nvPr>
        </p:nvSpPr>
        <p:spPr>
          <a:xfrm>
            <a:off x="575582" y="3255472"/>
            <a:ext cx="1134836" cy="610200"/>
          </a:xfrm>
          <a:prstGeom prst="roundRect">
            <a:avLst/>
          </a:prstGeom>
          <a:solidFill>
            <a:schemeClr val="accent6"/>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t>Model</a:t>
            </a:r>
            <a:endParaRPr lang="zh-CN" altLang="en-US" sz="2000" dirty="0"/>
          </a:p>
        </p:txBody>
      </p:sp>
      <p:sp>
        <p:nvSpPr>
          <p:cNvPr id="11" name="圆角矩形 11">
            <a:extLst>
              <a:ext uri="{FF2B5EF4-FFF2-40B4-BE49-F238E27FC236}">
                <a16:creationId xmlns:a16="http://schemas.microsoft.com/office/drawing/2014/main" id="{D7DDC599-7D7D-B3AC-C74C-1C97B5291773}"/>
              </a:ext>
            </a:extLst>
          </p:cNvPr>
          <p:cNvSpPr/>
          <p:nvPr/>
        </p:nvSpPr>
        <p:spPr>
          <a:xfrm>
            <a:off x="2066742" y="3060963"/>
            <a:ext cx="5999572" cy="9607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600" dirty="0">
                <a:solidFill>
                  <a:schemeClr val="bg1"/>
                </a:solidFill>
              </a:rPr>
              <a:t>Inspired by single-modal pre-training models, a series of Vision-Language pre-training works based on large-scale image-text data have emerged, help us obtain powerful ability of multimodal representation.</a:t>
            </a:r>
            <a:endParaRPr lang="zh-CN" altLang="en-US" sz="1600" dirty="0">
              <a:solidFill>
                <a:schemeClr val="bg1"/>
              </a:solidFill>
            </a:endParaRPr>
          </a:p>
        </p:txBody>
      </p:sp>
    </p:spTree>
    <p:extLst>
      <p:ext uri="{BB962C8B-B14F-4D97-AF65-F5344CB8AC3E}">
        <p14:creationId xmlns:p14="http://schemas.microsoft.com/office/powerpoint/2010/main" val="2414607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1"/>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2</a:t>
            </a:r>
            <a:r>
              <a:rPr lang="en-US" dirty="0"/>
              <a:t>.</a:t>
            </a:r>
            <a:r>
              <a:rPr lang="zh-CN" altLang="en-US" dirty="0"/>
              <a:t> </a:t>
            </a:r>
            <a:r>
              <a:rPr lang="en-US" altLang="zh-CN" dirty="0"/>
              <a:t>Problem</a:t>
            </a:r>
            <a:r>
              <a:rPr lang="zh-CN" altLang="en-US" dirty="0"/>
              <a:t> </a:t>
            </a:r>
            <a:r>
              <a:rPr lang="en-US" altLang="zh-CN" dirty="0"/>
              <a:t>Statement</a:t>
            </a:r>
            <a:endParaRPr dirty="0"/>
          </a:p>
        </p:txBody>
      </p:sp>
      <p:sp>
        <p:nvSpPr>
          <p:cNvPr id="3" name="文本框 2">
            <a:extLst>
              <a:ext uri="{FF2B5EF4-FFF2-40B4-BE49-F238E27FC236}">
                <a16:creationId xmlns:a16="http://schemas.microsoft.com/office/drawing/2014/main" id="{E83DD82F-1B8A-807B-910E-549AEBE57A16}"/>
              </a:ext>
            </a:extLst>
          </p:cNvPr>
          <p:cNvSpPr txBox="1"/>
          <p:nvPr/>
        </p:nvSpPr>
        <p:spPr>
          <a:xfrm>
            <a:off x="979714" y="835338"/>
            <a:ext cx="6866165" cy="3785652"/>
          </a:xfrm>
          <a:prstGeom prst="rect">
            <a:avLst/>
          </a:prstGeom>
          <a:noFill/>
        </p:spPr>
        <p:txBody>
          <a:bodyPr wrap="square">
            <a:spAutoFit/>
          </a:bodyPr>
          <a:lstStyle/>
          <a:p>
            <a:pPr marL="342900" indent="-342900" algn="just">
              <a:buFont typeface="Wingdings" panose="05000000000000000000" pitchFamily="2" charset="2"/>
              <a:buChar char="Ø"/>
            </a:pPr>
            <a:r>
              <a:rPr lang="en-US" altLang="zh-CN" sz="1600" dirty="0"/>
              <a:t>At present, there are few studies on intent detection based on image and text fusion, traditional intent detection methods usually only consider single-modal data such as text or images, and do not take full advantage of the rich information of multi-modal data.</a:t>
            </a:r>
          </a:p>
          <a:p>
            <a:pPr marL="342900" indent="-342900" algn="just">
              <a:buFont typeface="Wingdings" panose="05000000000000000000" pitchFamily="2" charset="2"/>
              <a:buChar char="Ø"/>
            </a:pPr>
            <a:endParaRPr lang="zh-CN" altLang="en-US" sz="1600" dirty="0"/>
          </a:p>
          <a:p>
            <a:pPr marL="342900" indent="-342900" algn="just">
              <a:buFont typeface="Wingdings" panose="05000000000000000000" pitchFamily="2" charset="2"/>
              <a:buChar char="Ø"/>
            </a:pPr>
            <a:r>
              <a:rPr lang="zh-CN" altLang="en-US" sz="1600" dirty="0"/>
              <a:t>Existing research based on image-text information fusion mainly focuses on sentiment analysis and content classification, but there are still significant gaps in interpreting the subtle intentions behind user behavior.</a:t>
            </a:r>
          </a:p>
          <a:p>
            <a:pPr marL="342900" indent="-342900" algn="just">
              <a:buFont typeface="Wingdings" panose="05000000000000000000" pitchFamily="2" charset="2"/>
              <a:buChar char="Ø"/>
            </a:pPr>
            <a:endParaRPr lang="zh-CN" altLang="en-US" sz="1600" dirty="0"/>
          </a:p>
          <a:p>
            <a:pPr marL="342900" indent="-342900" algn="just">
              <a:buFont typeface="Wingdings" panose="05000000000000000000" pitchFamily="2" charset="2"/>
              <a:buChar char="Ø"/>
            </a:pPr>
            <a:r>
              <a:rPr lang="zh-CN" altLang="en-US" sz="1600" dirty="0"/>
              <a:t>Existing studies mainly focus on the fusion of data from different modalities, while in the feature representation stage, different models are used to extract the features of the corresponding modalities respectively, which limits the model's comprehensive understanding of the global context and increases the complexity of the system.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1"/>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3. </a:t>
            </a:r>
            <a:r>
              <a:rPr lang="en-US" dirty="0"/>
              <a:t>Research Objective &amp; Question</a:t>
            </a:r>
            <a:endParaRPr dirty="0"/>
          </a:p>
        </p:txBody>
      </p:sp>
      <p:graphicFrame>
        <p:nvGraphicFramePr>
          <p:cNvPr id="4" name="表格 3">
            <a:extLst>
              <a:ext uri="{FF2B5EF4-FFF2-40B4-BE49-F238E27FC236}">
                <a16:creationId xmlns:a16="http://schemas.microsoft.com/office/drawing/2014/main" id="{731B7A2F-0DEE-5112-6F94-A2235D1409DC}"/>
              </a:ext>
            </a:extLst>
          </p:cNvPr>
          <p:cNvGraphicFramePr>
            <a:graphicFrameLocks noGrp="1"/>
          </p:cNvGraphicFramePr>
          <p:nvPr>
            <p:extLst>
              <p:ext uri="{D42A27DB-BD31-4B8C-83A1-F6EECF244321}">
                <p14:modId xmlns:p14="http://schemas.microsoft.com/office/powerpoint/2010/main" val="3061212142"/>
              </p:ext>
            </p:extLst>
          </p:nvPr>
        </p:nvGraphicFramePr>
        <p:xfrm>
          <a:off x="1302203" y="750414"/>
          <a:ext cx="6539594" cy="3073193"/>
        </p:xfrm>
        <a:graphic>
          <a:graphicData uri="http://schemas.openxmlformats.org/drawingml/2006/table">
            <a:tbl>
              <a:tblPr/>
              <a:tblGrid>
                <a:gridCol w="3269797">
                  <a:extLst>
                    <a:ext uri="{9D8B030D-6E8A-4147-A177-3AD203B41FA5}">
                      <a16:colId xmlns:a16="http://schemas.microsoft.com/office/drawing/2014/main" val="453732778"/>
                    </a:ext>
                  </a:extLst>
                </a:gridCol>
                <a:gridCol w="3269797">
                  <a:extLst>
                    <a:ext uri="{9D8B030D-6E8A-4147-A177-3AD203B41FA5}">
                      <a16:colId xmlns:a16="http://schemas.microsoft.com/office/drawing/2014/main" val="2857388563"/>
                    </a:ext>
                  </a:extLst>
                </a:gridCol>
              </a:tblGrid>
              <a:tr h="362881">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800" b="1" dirty="0"/>
                        <a:t>Research Question</a:t>
                      </a:r>
                      <a:endParaRPr lang="zh-CN" altLang="en-US" sz="1800" b="1"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lumMod val="9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800" b="1" dirty="0"/>
                        <a:t>Research Objectives</a:t>
                      </a:r>
                      <a:endParaRPr lang="zh-CN" altLang="en-US" sz="1800" b="1" dirty="0"/>
                    </a:p>
                  </a:txBody>
                  <a:tcPr>
                    <a:lnL w="6350" cmpd="sng">
                      <a:solidFill>
                        <a:schemeClr val="tx1"/>
                      </a:solidFill>
                      <a:prstDash val="solid"/>
                    </a:lnL>
                    <a:lnR w="6350" cmpd="sng">
                      <a:solidFill>
                        <a:schemeClr val="tx1"/>
                      </a:solidFill>
                      <a:prstDash val="soli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lumMod val="90000"/>
                      </a:schemeClr>
                    </a:solidFill>
                  </a:tcPr>
                </a:tc>
                <a:extLst>
                  <a:ext uri="{0D108BD9-81ED-4DB2-BD59-A6C34878D82A}">
                    <a16:rowId xmlns:a16="http://schemas.microsoft.com/office/drawing/2014/main" val="1042683239"/>
                  </a:ext>
                </a:extLst>
              </a:tr>
              <a:tr h="1031033">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dirty="0"/>
                        <a:t>1. How can the Vision-Language pre-training models be leveraged for feature extraction and representation in the field of intent detection?</a:t>
                      </a:r>
                      <a:endParaRPr lang="zh-CN" altLang="en-US"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dirty="0"/>
                        <a:t>a. To introduce Vision-Language pre-training models to extract text and image features to achieve multimodal representation.</a:t>
                      </a:r>
                      <a:endParaRPr lang="zh-CN" altLang="en-US" dirty="0"/>
                    </a:p>
                  </a:txBody>
                  <a:tcPr>
                    <a:lnL w="6350" cap="flat" cmpd="sng" algn="ctr">
                      <a:solidFill>
                        <a:schemeClr val="tx1"/>
                      </a:solidFill>
                      <a:prstDash val="solid"/>
                      <a:round/>
                      <a:headEnd type="none" w="med" len="med"/>
                      <a:tailEnd type="none" w="med" len="med"/>
                    </a:lnL>
                    <a:lnR w="6350" cmpd="sng">
                      <a:solidFill>
                        <a:schemeClr val="tx1"/>
                      </a:solidFill>
                      <a:prstDash val="solid"/>
                    </a:lnR>
                    <a:lnT w="6350" cmpd="sng">
                      <a:solidFill>
                        <a:schemeClr val="tx1"/>
                      </a:solidFill>
                      <a:prstDash val="soli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5404959"/>
                  </a:ext>
                </a:extLst>
              </a:tr>
              <a:tr h="72576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400" b="0" i="0" u="none" strike="noStrike" cap="none" dirty="0">
                          <a:solidFill>
                            <a:srgbClr val="000000"/>
                          </a:solidFill>
                          <a:effectLst/>
                          <a:latin typeface="+mn-lt"/>
                          <a:ea typeface="Arial"/>
                          <a:cs typeface="Arial"/>
                          <a:sym typeface="Arial"/>
                        </a:rPr>
                        <a:t>2. How to develop the proposed intent detection framework?</a:t>
                      </a:r>
                      <a:endParaRPr lang="zh-CN" altLang="zh-CN" sz="1400" b="0" i="0" u="none" strike="noStrike" cap="none" dirty="0">
                        <a:solidFill>
                          <a:srgbClr val="000000"/>
                        </a:solidFill>
                        <a:effectLst/>
                        <a:latin typeface="+mn-lt"/>
                        <a:ea typeface="Arial"/>
                        <a:cs typeface="Arial"/>
                        <a:sym typeface="Arial"/>
                      </a:endParaRPr>
                    </a:p>
                    <a:p>
                      <a:pPr algn="just"/>
                      <a:endParaRPr lang="zh-CN" altLang="en-US"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dirty="0"/>
                        <a:t>b. To develop the proposed intent detection framework based on image and text fusion.</a:t>
                      </a:r>
                      <a:endParaRPr lang="zh-CN" altLang="en-US" dirty="0"/>
                    </a:p>
                  </a:txBody>
                  <a:tcPr>
                    <a:lnL w="6350" cap="flat" cmpd="sng" algn="ctr">
                      <a:solidFill>
                        <a:schemeClr val="tx1"/>
                      </a:solidFill>
                      <a:prstDash val="solid"/>
                      <a:round/>
                      <a:headEnd type="none" w="med" len="med"/>
                      <a:tailEnd type="none" w="med" len="med"/>
                    </a:lnL>
                    <a:lnR w="6350" cmpd="sng">
                      <a:solidFill>
                        <a:schemeClr val="tx1"/>
                      </a:solidFill>
                      <a:prstDash val="solid"/>
                    </a:lnR>
                    <a:lnT w="6350" cmpd="sng">
                      <a:solidFill>
                        <a:schemeClr val="tx1"/>
                      </a:solidFill>
                      <a:prstDash val="soli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0759141"/>
                  </a:ext>
                </a:extLst>
              </a:tr>
              <a:tr h="93744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dirty="0"/>
                        <a:t>3. How can the proposed framework affect the accuracy of intent detection?</a:t>
                      </a:r>
                      <a:endParaRPr lang="zh-CN" altLang="en-US" dirty="0"/>
                    </a:p>
                    <a:p>
                      <a:pPr algn="just"/>
                      <a:endParaRPr lang="zh-CN" altLang="en-US"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mpd="sng">
                      <a:solidFill>
                        <a:schemeClr val="tx1"/>
                      </a:solidFill>
                      <a:prstDash val="solid"/>
                    </a:lnB>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dirty="0"/>
                        <a:t>c. </a:t>
                      </a:r>
                      <a:r>
                        <a:rPr lang="en-US" altLang="zh-CN" sz="1400" b="0" i="0" u="none" strike="noStrike" cap="none" dirty="0">
                          <a:solidFill>
                            <a:srgbClr val="000000"/>
                          </a:solidFill>
                          <a:effectLst/>
                          <a:latin typeface="+mn-lt"/>
                          <a:ea typeface="Arial"/>
                          <a:cs typeface="Arial"/>
                          <a:sym typeface="Arial"/>
                        </a:rPr>
                        <a:t>To evaluate the performance of the proposed intent detection framework by comparing its accuracy with the baseline model.</a:t>
                      </a:r>
                      <a:endParaRPr lang="zh-CN" altLang="zh-CN" sz="1400" b="0" i="0" u="none" strike="noStrike" cap="none" dirty="0">
                        <a:solidFill>
                          <a:srgbClr val="000000"/>
                        </a:solidFill>
                        <a:effectLst/>
                        <a:latin typeface="+mn-lt"/>
                        <a:ea typeface="Arial"/>
                        <a:cs typeface="Arial"/>
                        <a:sym typeface="Arial"/>
                      </a:endParaRPr>
                    </a:p>
                  </a:txBody>
                  <a:tcPr>
                    <a:lnL w="6350" cap="flat" cmpd="sng" algn="ctr">
                      <a:solidFill>
                        <a:schemeClr val="tx1"/>
                      </a:solidFill>
                      <a:prstDash val="solid"/>
                      <a:round/>
                      <a:headEnd type="none" w="med" len="med"/>
                      <a:tailEnd type="none" w="med" len="med"/>
                    </a:lnL>
                    <a:lnR w="6350" cmpd="sng">
                      <a:solidFill>
                        <a:schemeClr val="tx1"/>
                      </a:solidFill>
                      <a:prstDash val="solid"/>
                    </a:lnR>
                    <a:lnT w="6350" cmpd="sng">
                      <a:solidFill>
                        <a:schemeClr val="tx1"/>
                      </a:solidFill>
                      <a:prstDash val="solid"/>
                    </a:lnT>
                    <a:lnB w="6350" cmpd="sng">
                      <a:solidFill>
                        <a:schemeClr val="tx1"/>
                      </a:solidFill>
                      <a:prstDash val="solid"/>
                    </a:lnB>
                  </a:tcPr>
                </a:tc>
                <a:extLst>
                  <a:ext uri="{0D108BD9-81ED-4DB2-BD59-A6C34878D82A}">
                    <a16:rowId xmlns:a16="http://schemas.microsoft.com/office/drawing/2014/main" val="3306334501"/>
                  </a:ext>
                </a:extLst>
              </a:tr>
            </a:tbl>
          </a:graphicData>
        </a:graphic>
      </p:graphicFrame>
    </p:spTree>
    <p:extLst>
      <p:ext uri="{BB962C8B-B14F-4D97-AF65-F5344CB8AC3E}">
        <p14:creationId xmlns:p14="http://schemas.microsoft.com/office/powerpoint/2010/main" val="3171077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4. </a:t>
            </a:r>
            <a:r>
              <a:rPr lang="en-US" altLang="zh-CN" dirty="0"/>
              <a:t>Literature Review</a:t>
            </a:r>
            <a:endParaRPr dirty="0"/>
          </a:p>
        </p:txBody>
      </p:sp>
      <p:pic>
        <p:nvPicPr>
          <p:cNvPr id="5" name="图片 4">
            <a:extLst>
              <a:ext uri="{FF2B5EF4-FFF2-40B4-BE49-F238E27FC236}">
                <a16:creationId xmlns:a16="http://schemas.microsoft.com/office/drawing/2014/main" id="{F7C8A1AB-DC24-08B4-AAF7-9BB9277D67E7}"/>
              </a:ext>
            </a:extLst>
          </p:cNvPr>
          <p:cNvPicPr>
            <a:picLocks noChangeAspect="1"/>
          </p:cNvPicPr>
          <p:nvPr/>
        </p:nvPicPr>
        <p:blipFill>
          <a:blip r:embed="rId3"/>
          <a:stretch>
            <a:fillRect/>
          </a:stretch>
        </p:blipFill>
        <p:spPr>
          <a:xfrm>
            <a:off x="1147766" y="1137266"/>
            <a:ext cx="6848468" cy="3176744"/>
          </a:xfrm>
          <a:prstGeom prst="rect">
            <a:avLst/>
          </a:prstGeom>
        </p:spPr>
      </p:pic>
      <p:sp>
        <p:nvSpPr>
          <p:cNvPr id="6" name="文本框 5">
            <a:extLst>
              <a:ext uri="{FF2B5EF4-FFF2-40B4-BE49-F238E27FC236}">
                <a16:creationId xmlns:a16="http://schemas.microsoft.com/office/drawing/2014/main" id="{B152C622-742B-175A-4671-2793D360F410}"/>
              </a:ext>
            </a:extLst>
          </p:cNvPr>
          <p:cNvSpPr txBox="1"/>
          <p:nvPr/>
        </p:nvSpPr>
        <p:spPr>
          <a:xfrm>
            <a:off x="457200" y="829489"/>
            <a:ext cx="1779814" cy="307777"/>
          </a:xfrm>
          <a:prstGeom prst="rect">
            <a:avLst/>
          </a:prstGeom>
          <a:noFill/>
        </p:spPr>
        <p:txBody>
          <a:bodyPr wrap="square" rtlCol="0">
            <a:spAutoFit/>
          </a:bodyPr>
          <a:lstStyle/>
          <a:p>
            <a:r>
              <a:rPr lang="en-US" altLang="zh-CN" b="1" dirty="0"/>
              <a:t>Intent Detection</a:t>
            </a:r>
            <a:endParaRPr lang="zh-CN" altLang="en-US"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altLang="zh-CN" dirty="0"/>
              <a:t>4. </a:t>
            </a:r>
            <a:r>
              <a:rPr lang="en-US" altLang="zh-CN" dirty="0"/>
              <a:t>Literature Review</a:t>
            </a:r>
            <a:endParaRPr dirty="0"/>
          </a:p>
        </p:txBody>
      </p:sp>
      <p:graphicFrame>
        <p:nvGraphicFramePr>
          <p:cNvPr id="3" name="表格 2">
            <a:extLst>
              <a:ext uri="{FF2B5EF4-FFF2-40B4-BE49-F238E27FC236}">
                <a16:creationId xmlns:a16="http://schemas.microsoft.com/office/drawing/2014/main" id="{6B844BDB-3380-B468-F8E7-971C29A14DB6}"/>
              </a:ext>
            </a:extLst>
          </p:cNvPr>
          <p:cNvGraphicFramePr>
            <a:graphicFrameLocks noGrp="1"/>
          </p:cNvGraphicFramePr>
          <p:nvPr>
            <p:extLst>
              <p:ext uri="{D42A27DB-BD31-4B8C-83A1-F6EECF244321}">
                <p14:modId xmlns:p14="http://schemas.microsoft.com/office/powerpoint/2010/main" val="2608942424"/>
              </p:ext>
            </p:extLst>
          </p:nvPr>
        </p:nvGraphicFramePr>
        <p:xfrm>
          <a:off x="457200" y="599890"/>
          <a:ext cx="8335734" cy="4084320"/>
        </p:xfrm>
        <a:graphic>
          <a:graphicData uri="http://schemas.openxmlformats.org/drawingml/2006/table">
            <a:tbl>
              <a:tblPr/>
              <a:tblGrid>
                <a:gridCol w="2747099">
                  <a:extLst>
                    <a:ext uri="{9D8B030D-6E8A-4147-A177-3AD203B41FA5}">
                      <a16:colId xmlns:a16="http://schemas.microsoft.com/office/drawing/2014/main" val="465674944"/>
                    </a:ext>
                  </a:extLst>
                </a:gridCol>
                <a:gridCol w="1139100">
                  <a:extLst>
                    <a:ext uri="{9D8B030D-6E8A-4147-A177-3AD203B41FA5}">
                      <a16:colId xmlns:a16="http://schemas.microsoft.com/office/drawing/2014/main" val="1746171929"/>
                    </a:ext>
                  </a:extLst>
                </a:gridCol>
                <a:gridCol w="1115240">
                  <a:extLst>
                    <a:ext uri="{9D8B030D-6E8A-4147-A177-3AD203B41FA5}">
                      <a16:colId xmlns:a16="http://schemas.microsoft.com/office/drawing/2014/main" val="4154621629"/>
                    </a:ext>
                  </a:extLst>
                </a:gridCol>
                <a:gridCol w="1703201">
                  <a:extLst>
                    <a:ext uri="{9D8B030D-6E8A-4147-A177-3AD203B41FA5}">
                      <a16:colId xmlns:a16="http://schemas.microsoft.com/office/drawing/2014/main" val="1109668148"/>
                    </a:ext>
                  </a:extLst>
                </a:gridCol>
                <a:gridCol w="1631094">
                  <a:extLst>
                    <a:ext uri="{9D8B030D-6E8A-4147-A177-3AD203B41FA5}">
                      <a16:colId xmlns:a16="http://schemas.microsoft.com/office/drawing/2014/main" val="801583681"/>
                    </a:ext>
                  </a:extLst>
                </a:gridCol>
              </a:tblGrid>
              <a:tr h="183163">
                <a:tc>
                  <a:txBody>
                    <a:bodyPr/>
                    <a:lstStyle/>
                    <a:p>
                      <a:pPr algn="ctr"/>
                      <a:r>
                        <a:rPr lang="en-US" altLang="zh-CN" sz="1600" b="1" dirty="0"/>
                        <a:t>Title</a:t>
                      </a:r>
                      <a:endParaRPr lang="zh-CN" altLang="en-US" sz="1600" b="1"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solidFill>
                  </a:tcPr>
                </a:tc>
                <a:tc>
                  <a:txBody>
                    <a:bodyPr/>
                    <a:lstStyle/>
                    <a:p>
                      <a:pPr algn="ctr"/>
                      <a:r>
                        <a:rPr lang="en-US" altLang="zh-CN" sz="1600" b="1" dirty="0"/>
                        <a:t>Modality</a:t>
                      </a:r>
                      <a:endParaRPr lang="zh-CN" altLang="en-US" sz="1600" b="1"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solidFill>
                  </a:tcPr>
                </a:tc>
                <a:tc>
                  <a:txBody>
                    <a:bodyPr/>
                    <a:lstStyle/>
                    <a:p>
                      <a:pPr algn="ctr"/>
                      <a:r>
                        <a:rPr lang="en-US" altLang="zh-CN" sz="1600" b="1" dirty="0"/>
                        <a:t>Method</a:t>
                      </a:r>
                      <a:endParaRPr lang="zh-CN" altLang="en-US" sz="1600" b="1"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solidFill>
                  </a:tcPr>
                </a:tc>
                <a:tc>
                  <a:txBody>
                    <a:bodyPr/>
                    <a:lstStyle/>
                    <a:p>
                      <a:pPr algn="ctr"/>
                      <a:r>
                        <a:rPr lang="en-US" altLang="zh-CN" sz="1600" b="1" dirty="0"/>
                        <a:t>Pros</a:t>
                      </a:r>
                      <a:endParaRPr lang="zh-CN" altLang="en-US" sz="1600" b="1"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solidFill>
                  </a:tcPr>
                </a:tc>
                <a:tc>
                  <a:txBody>
                    <a:bodyPr/>
                    <a:lstStyle/>
                    <a:p>
                      <a:pPr algn="ctr"/>
                      <a:r>
                        <a:rPr lang="en-US" altLang="zh-CN" sz="1600" b="1" dirty="0"/>
                        <a:t>Cons</a:t>
                      </a:r>
                      <a:endParaRPr lang="zh-CN" altLang="en-US" sz="1600" b="1" dirty="0"/>
                    </a:p>
                  </a:txBody>
                  <a:tcPr>
                    <a:lnL w="6350" cap="flat" cmpd="sng" algn="ctr">
                      <a:solidFill>
                        <a:schemeClr val="tx1"/>
                      </a:solidFill>
                      <a:prstDash val="solid"/>
                      <a:round/>
                      <a:headEnd type="none" w="med" len="med"/>
                      <a:tailEnd type="none" w="med" len="med"/>
                    </a:lnL>
                    <a:lnR w="6350" cmpd="sng">
                      <a:solidFill>
                        <a:schemeClr val="tx1"/>
                      </a:solidFill>
                      <a:prstDash val="soli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2054226812"/>
                  </a:ext>
                </a:extLst>
              </a:tr>
              <a:tr h="175224">
                <a:tc gridSpan="5">
                  <a:txBody>
                    <a:bodyPr/>
                    <a:lstStyle/>
                    <a:p>
                      <a:pPr algn="ctr"/>
                      <a:r>
                        <a:rPr lang="en-US" altLang="zh-CN" sz="1200" b="0" dirty="0">
                          <a:solidFill>
                            <a:srgbClr val="FF0000"/>
                          </a:solidFill>
                        </a:rPr>
                        <a:t>Manual Rules</a:t>
                      </a:r>
                      <a:endParaRPr lang="zh-CN" altLang="en-US" sz="1200" b="0" dirty="0">
                        <a:solidFill>
                          <a:srgbClr val="FF0000"/>
                        </a:solidFill>
                      </a:endParaRPr>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hMerge="1">
                  <a:txBody>
                    <a:bodyPr/>
                    <a:lstStyle/>
                    <a:p>
                      <a:endParaRPr lang="zh-CN"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endParaRPr lang="zh-CN"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pPr algn="ctr"/>
                      <a:endParaRPr lang="zh-CN" altLang="en-US" sz="1800" b="1"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hMerge="1">
                  <a:txBody>
                    <a:bodyPr/>
                    <a:lstStyle/>
                    <a:p>
                      <a:endParaRPr lang="zh-CN" altLang="en-US"/>
                    </a:p>
                  </a:txBody>
                  <a:tcPr/>
                </a:tc>
                <a:extLst>
                  <a:ext uri="{0D108BD9-81ED-4DB2-BD59-A6C34878D82A}">
                    <a16:rowId xmlns:a16="http://schemas.microsoft.com/office/drawing/2014/main" val="1833366646"/>
                  </a:ext>
                </a:extLst>
              </a:tr>
              <a:tr h="631313">
                <a:tc>
                  <a:txBody>
                    <a:bodyPr/>
                    <a:lstStyle/>
                    <a:p>
                      <a:pPr algn="ctr"/>
                      <a:r>
                        <a:rPr lang="en-US" altLang="zh-CN" sz="1200" b="0" dirty="0"/>
                        <a:t>Finding suggestions and buy wishes from product reviews</a:t>
                      </a:r>
                    </a:p>
                    <a:p>
                      <a:pPr algn="ctr"/>
                      <a:r>
                        <a:rPr lang="en-US" altLang="zh-CN" sz="1200" b="0" dirty="0"/>
                        <a:t> (</a:t>
                      </a:r>
                      <a:r>
                        <a:rPr lang="zh-CN" altLang="en-US" sz="1200" dirty="0"/>
                        <a:t>Ramanand</a:t>
                      </a:r>
                      <a:r>
                        <a:rPr lang="en-US" altLang="zh-CN" sz="1200" b="0" dirty="0"/>
                        <a:t> et al. 2010)</a:t>
                      </a:r>
                      <a:endParaRPr lang="zh-CN" altLang="en-US" sz="1200" b="0"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a:txBody>
                    <a:bodyPr/>
                    <a:lstStyle/>
                    <a:p>
                      <a:pPr algn="ctr"/>
                      <a:r>
                        <a:rPr lang="en-US" altLang="zh-CN" sz="1200" b="0" dirty="0"/>
                        <a:t>Text</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noFill/>
                  </a:tcPr>
                </a:tc>
                <a:tc>
                  <a:txBody>
                    <a:bodyPr/>
                    <a:lstStyle/>
                    <a:p>
                      <a:pPr algn="ctr"/>
                      <a:r>
                        <a:rPr lang="en-US" altLang="zh-CN" sz="1200" b="0" dirty="0"/>
                        <a:t>Rules </a:t>
                      </a:r>
                    </a:p>
                    <a:p>
                      <a:pPr algn="ctr"/>
                      <a:r>
                        <a:rPr lang="en-US" altLang="zh-CN" sz="1200" b="0" dirty="0"/>
                        <a:t>Graphs</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noFill/>
                  </a:tcPr>
                </a:tc>
                <a:tc>
                  <a:txBody>
                    <a:bodyPr/>
                    <a:lstStyle/>
                    <a:p>
                      <a:pPr algn="ctr"/>
                      <a:r>
                        <a:rPr lang="en-US" altLang="zh-CN" sz="1200" b="0" dirty="0"/>
                        <a:t>easy to realize,</a:t>
                      </a:r>
                    </a:p>
                    <a:p>
                      <a:pPr algn="ctr"/>
                      <a:r>
                        <a:rPr lang="en-US" altLang="zh-CN" sz="1200" b="0" dirty="0"/>
                        <a:t>fast operation speed</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a:txBody>
                    <a:bodyPr/>
                    <a:lstStyle/>
                    <a:p>
                      <a:pPr algn="ctr"/>
                      <a:r>
                        <a:rPr lang="en-US" altLang="zh-CN" sz="1200" b="0" dirty="0"/>
                        <a:t>high workload,</a:t>
                      </a:r>
                    </a:p>
                    <a:p>
                      <a:pPr algn="ctr"/>
                      <a:r>
                        <a:rPr lang="en-US" altLang="zh-CN" sz="1200" b="0" dirty="0"/>
                        <a:t>poor stability</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12449531"/>
                  </a:ext>
                </a:extLst>
              </a:tr>
              <a:tr h="270563">
                <a:tc gridSpan="5">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solidFill>
                            <a:srgbClr val="FF0000"/>
                          </a:solidFill>
                        </a:rPr>
                        <a:t>Statistical Learning Method</a:t>
                      </a:r>
                      <a:endParaRPr lang="zh-CN" altLang="en-US" sz="1200" b="0" dirty="0">
                        <a:solidFill>
                          <a:srgbClr val="FF0000"/>
                        </a:solidFill>
                      </a:endParaRPr>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hMerge="1">
                  <a:txBody>
                    <a:bodyPr/>
                    <a:lstStyle/>
                    <a:p>
                      <a:endParaRPr lang="zh-CN"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endParaRPr lang="zh-CN"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pPr algn="ct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hMerge="1">
                  <a:txBody>
                    <a:bodyPr/>
                    <a:lstStyle/>
                    <a:p>
                      <a:endParaRPr lang="zh-CN" altLang="en-US"/>
                    </a:p>
                  </a:txBody>
                  <a:tcPr/>
                </a:tc>
                <a:extLst>
                  <a:ext uri="{0D108BD9-81ED-4DB2-BD59-A6C34878D82A}">
                    <a16:rowId xmlns:a16="http://schemas.microsoft.com/office/drawing/2014/main" val="1460208654"/>
                  </a:ext>
                </a:extLst>
              </a:tr>
              <a:tr h="631313">
                <a:tc>
                  <a:txBody>
                    <a:bodyPr/>
                    <a:lstStyle/>
                    <a:p>
                      <a:pPr algn="ctr"/>
                      <a:r>
                        <a:rPr lang="en-US" altLang="zh-CN" sz="1200" b="0" dirty="0"/>
                        <a:t>Intent Detection through Text Mining and Analysis </a:t>
                      </a:r>
                    </a:p>
                    <a:p>
                      <a:pPr algn="ctr"/>
                      <a:r>
                        <a:rPr lang="en-US" altLang="zh-CN" sz="1200" b="0" dirty="0"/>
                        <a:t>(</a:t>
                      </a:r>
                      <a:r>
                        <a:rPr lang="zh-CN" altLang="en-US" sz="1200" dirty="0"/>
                        <a:t>Kruk</a:t>
                      </a:r>
                      <a:r>
                        <a:rPr lang="en-US" altLang="zh-CN" sz="1200" b="0" dirty="0"/>
                        <a:t> et al. 2019)</a:t>
                      </a:r>
                      <a:endParaRPr lang="zh-CN" altLang="en-US" sz="1200" b="0"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a:txBody>
                    <a:bodyPr/>
                    <a:lstStyle/>
                    <a:p>
                      <a:pPr algn="ctr"/>
                      <a:r>
                        <a:rPr lang="en-US" altLang="zh-CN" sz="1200" b="0" dirty="0"/>
                        <a:t>Text</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noFill/>
                  </a:tcPr>
                </a:tc>
                <a:tc>
                  <a:txBody>
                    <a:bodyPr/>
                    <a:lstStyle/>
                    <a:p>
                      <a:pPr algn="ctr"/>
                      <a:r>
                        <a:rPr lang="en-US" altLang="zh-CN" sz="1200" b="0" dirty="0"/>
                        <a:t>SVM</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Automatic pattern, learning</a:t>
                      </a:r>
                    </a:p>
                    <a:p>
                      <a:pPr algn="ctr"/>
                      <a:r>
                        <a:rPr lang="en-US" altLang="zh-CN" sz="1200" b="0" dirty="0"/>
                        <a:t>Process big data</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a:txBody>
                    <a:bodyPr/>
                    <a:lstStyle/>
                    <a:p>
                      <a:pPr algn="ctr"/>
                      <a:r>
                        <a:rPr lang="en-US" altLang="zh-CN" sz="1200" b="0" dirty="0"/>
                        <a:t>low efficiency,</a:t>
                      </a:r>
                    </a:p>
                    <a:p>
                      <a:pPr algn="ctr"/>
                      <a:r>
                        <a:rPr lang="en-US" altLang="zh-CN" sz="1200" b="0" dirty="0"/>
                        <a:t>Manual feature extraction</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8869222"/>
                  </a:ext>
                </a:extLst>
              </a:tr>
              <a:tr h="270563">
                <a:tc gridSpan="5">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solidFill>
                            <a:srgbClr val="FF0000"/>
                          </a:solidFill>
                        </a:rPr>
                        <a:t>Deep Learning</a:t>
                      </a:r>
                      <a:endParaRPr lang="zh-CN" altLang="en-US" sz="1200" b="0" dirty="0">
                        <a:solidFill>
                          <a:srgbClr val="FF0000"/>
                        </a:solidFill>
                      </a:endParaRPr>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hMerge="1">
                  <a:txBody>
                    <a:bodyPr/>
                    <a:lstStyle/>
                    <a:p>
                      <a:endParaRPr lang="zh-CN"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endParaRPr lang="zh-CN"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pPr algn="ct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hMerge="1">
                  <a:txBody>
                    <a:bodyPr/>
                    <a:lstStyle/>
                    <a:p>
                      <a:endParaRPr lang="zh-CN" altLang="en-US"/>
                    </a:p>
                  </a:txBody>
                  <a:tcPr/>
                </a:tc>
                <a:extLst>
                  <a:ext uri="{0D108BD9-81ED-4DB2-BD59-A6C34878D82A}">
                    <a16:rowId xmlns:a16="http://schemas.microsoft.com/office/drawing/2014/main" val="3811933529"/>
                  </a:ext>
                </a:extLst>
              </a:tr>
              <a:tr h="81168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Intent recognition model based on sequential information and sentence features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(Wu et al. 2024)</a:t>
                      </a:r>
                      <a:endParaRPr lang="zh-CN" altLang="en-US" sz="1200" b="0"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a:txBody>
                    <a:bodyPr/>
                    <a:lstStyle/>
                    <a:p>
                      <a:pPr algn="ctr"/>
                      <a:r>
                        <a:rPr lang="en-US" altLang="zh-CN" sz="1200" b="0" dirty="0"/>
                        <a:t>Text</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noFill/>
                  </a:tcPr>
                </a:tc>
                <a:tc>
                  <a:txBody>
                    <a:bodyPr/>
                    <a:lstStyle/>
                    <a:p>
                      <a:pPr algn="ctr"/>
                      <a:r>
                        <a:rPr lang="en-US" altLang="zh-CN" sz="1200" b="0" dirty="0"/>
                        <a:t>CNN</a:t>
                      </a:r>
                    </a:p>
                    <a:p>
                      <a:pPr algn="ctr"/>
                      <a:r>
                        <a:rPr lang="en-US" altLang="zh-CN" sz="1200" b="0" dirty="0"/>
                        <a:t>BILSTM</a:t>
                      </a:r>
                    </a:p>
                    <a:p>
                      <a:pPr algn="ctr"/>
                      <a:r>
                        <a:rPr lang="en-US" altLang="zh-CN" sz="1200" b="0" dirty="0"/>
                        <a:t>BERT</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noFill/>
                  </a:tcPr>
                </a:tc>
                <a:tc>
                  <a:txBody>
                    <a:bodyPr/>
                    <a:lstStyle/>
                    <a:p>
                      <a:pPr algn="ctr"/>
                      <a:r>
                        <a:rPr lang="en-US" altLang="zh-CN" sz="1200" b="0" dirty="0"/>
                        <a:t>Automatic feature extraction and pattern learning</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Only text,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low efficiency</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7578324"/>
                  </a:ext>
                </a:extLst>
              </a:tr>
              <a:tr h="811688">
                <a:tc>
                  <a:txBody>
                    <a:bodyPr/>
                    <a:lstStyle/>
                    <a:p>
                      <a:pPr algn="ctr"/>
                      <a:r>
                        <a:rPr lang="en-US" altLang="zh-CN" sz="1200" b="0" i="0" u="none" strike="noStrike" cap="none" dirty="0">
                          <a:solidFill>
                            <a:schemeClr val="tx1"/>
                          </a:solidFill>
                          <a:effectLst/>
                          <a:latin typeface="+mn-lt"/>
                          <a:ea typeface="+mn-ea"/>
                          <a:cs typeface="+mn-cs"/>
                          <a:sym typeface="Arial"/>
                        </a:rPr>
                        <a:t>An effective multimodal representation and fusion method for multimodal intent recognition</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(Huang et al. 2023)</a:t>
                      </a:r>
                      <a:endParaRPr lang="zh-CN" altLang="en-US" sz="1200" b="0"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sz="1200" b="0" dirty="0"/>
                        <a:t>Text</a:t>
                      </a:r>
                    </a:p>
                    <a:p>
                      <a:pPr algn="ctr"/>
                      <a:r>
                        <a:rPr lang="en-US" altLang="zh-CN" sz="1200" b="0" dirty="0"/>
                        <a:t>Image</a:t>
                      </a:r>
                    </a:p>
                    <a:p>
                      <a:pPr algn="ctr"/>
                      <a:r>
                        <a:rPr lang="en-US" altLang="zh-CN" sz="1200" b="0" dirty="0"/>
                        <a:t>Audio</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sz="1200" b="0" dirty="0"/>
                        <a:t>Attention</a:t>
                      </a:r>
                    </a:p>
                    <a:p>
                      <a:pPr algn="ctr"/>
                      <a:r>
                        <a:rPr lang="en-US" altLang="zh-CN" sz="1200" b="0" dirty="0"/>
                        <a:t>BERT</a:t>
                      </a:r>
                    </a:p>
                    <a:p>
                      <a:pPr algn="ctr"/>
                      <a:r>
                        <a:rPr lang="en-US" altLang="zh-CN" sz="1200" b="0" dirty="0"/>
                        <a:t>Faster-CNN</a:t>
                      </a:r>
                    </a:p>
                    <a:p>
                      <a:pPr algn="ctr"/>
                      <a:r>
                        <a:rPr lang="en-US" altLang="zh-CN" sz="1200" b="0" dirty="0"/>
                        <a:t>Wav2vec</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High stability,</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High performance,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Accommodate large relations</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sz="1200" b="0" dirty="0"/>
                        <a:t>More complex,</a:t>
                      </a:r>
                    </a:p>
                    <a:p>
                      <a:pPr algn="ctr"/>
                      <a:r>
                        <a:rPr lang="en-US" altLang="zh-CN" sz="1200" b="0" dirty="0"/>
                        <a:t>Higher computational and storage resources</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77845498"/>
                  </a:ext>
                </a:extLst>
              </a:tr>
            </a:tbl>
          </a:graphicData>
        </a:graphic>
      </p:graphicFrame>
    </p:spTree>
    <p:extLst>
      <p:ext uri="{BB962C8B-B14F-4D97-AF65-F5344CB8AC3E}">
        <p14:creationId xmlns:p14="http://schemas.microsoft.com/office/powerpoint/2010/main" val="254371491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University of Malaya">
      <a:dk1>
        <a:srgbClr val="000000"/>
      </a:dk1>
      <a:lt1>
        <a:srgbClr val="FFFFFF"/>
      </a:lt1>
      <a:dk2>
        <a:srgbClr val="44546A"/>
      </a:dk2>
      <a:lt2>
        <a:srgbClr val="E7E6E6"/>
      </a:lt2>
      <a:accent1>
        <a:srgbClr val="3E4095"/>
      </a:accent1>
      <a:accent2>
        <a:srgbClr val="0066CC"/>
      </a:accent2>
      <a:accent3>
        <a:srgbClr val="3333CC"/>
      </a:accent3>
      <a:accent4>
        <a:srgbClr val="323F4F"/>
      </a:accent4>
      <a:accent5>
        <a:srgbClr val="FFDE20"/>
      </a:accent5>
      <a:accent6>
        <a:srgbClr val="ED323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2207</TotalTime>
  <Words>1631</Words>
  <Application>Microsoft Office PowerPoint</Application>
  <PresentationFormat>全屏显示(16:9)</PresentationFormat>
  <Paragraphs>235</Paragraphs>
  <Slides>19</Slides>
  <Notes>19</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19</vt:i4>
      </vt:variant>
    </vt:vector>
  </HeadingPairs>
  <TitlesOfParts>
    <vt:vector size="26" baseType="lpstr">
      <vt:lpstr>等线</vt:lpstr>
      <vt:lpstr>Arial</vt:lpstr>
      <vt:lpstr>Calibri</vt:lpstr>
      <vt:lpstr>Times New Roman</vt:lpstr>
      <vt:lpstr>Wingdings</vt:lpstr>
      <vt:lpstr>Simple Light</vt:lpstr>
      <vt:lpstr>Office Theme</vt:lpstr>
      <vt:lpstr>WOC7021 DISSERTATION Proposal Defense  </vt:lpstr>
      <vt:lpstr>Image and Text Fusion for Intent Detection in Multimedia </vt:lpstr>
      <vt:lpstr>OUTLINE</vt:lpstr>
      <vt:lpstr>1. Background</vt:lpstr>
      <vt:lpstr>1. Background</vt:lpstr>
      <vt:lpstr>2. Problem Statement</vt:lpstr>
      <vt:lpstr>3. Research Objective &amp; Question</vt:lpstr>
      <vt:lpstr>4. Literature Review</vt:lpstr>
      <vt:lpstr>4. Literature Review</vt:lpstr>
      <vt:lpstr>4. Literature Review</vt:lpstr>
      <vt:lpstr>4. Literature Review</vt:lpstr>
      <vt:lpstr>5. Research Methodology </vt:lpstr>
      <vt:lpstr>5. Research Methodology </vt:lpstr>
      <vt:lpstr>5. Research Methodology </vt:lpstr>
      <vt:lpstr>6. Significance of research</vt:lpstr>
      <vt:lpstr>7. Conclusion</vt:lpstr>
      <vt:lpstr>8. References</vt:lpstr>
      <vt:lpstr>8. References</vt:lpstr>
      <vt:lpstr>Thank You for Your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WOC7021 DISSERTATION Proposal Defense  </dc:title>
  <dc:creator>王猛</dc:creator>
  <cp:lastModifiedBy>Meng Wang</cp:lastModifiedBy>
  <cp:revision>13</cp:revision>
  <dcterms:modified xsi:type="dcterms:W3CDTF">2024-01-23T13:57:42Z</dcterms:modified>
</cp:coreProperties>
</file>